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xls" ContentType="application/vnd.ms-exce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71"/>
  </p:notesMasterIdLst>
  <p:handoutMasterIdLst>
    <p:handoutMasterId r:id="rId72"/>
  </p:handoutMasterIdLst>
  <p:sldIdLst>
    <p:sldId id="396" r:id="rId2"/>
    <p:sldId id="397" r:id="rId3"/>
    <p:sldId id="405" r:id="rId4"/>
    <p:sldId id="403" r:id="rId5"/>
    <p:sldId id="406" r:id="rId6"/>
    <p:sldId id="407" r:id="rId7"/>
    <p:sldId id="408" r:id="rId8"/>
    <p:sldId id="409" r:id="rId9"/>
    <p:sldId id="428" r:id="rId10"/>
    <p:sldId id="411" r:id="rId11"/>
    <p:sldId id="413" r:id="rId12"/>
    <p:sldId id="412" r:id="rId13"/>
    <p:sldId id="480" r:id="rId14"/>
    <p:sldId id="481" r:id="rId15"/>
    <p:sldId id="482" r:id="rId16"/>
    <p:sldId id="414" r:id="rId17"/>
    <p:sldId id="466" r:id="rId18"/>
    <p:sldId id="418" r:id="rId19"/>
    <p:sldId id="419" r:id="rId20"/>
    <p:sldId id="420" r:id="rId21"/>
    <p:sldId id="417" r:id="rId22"/>
    <p:sldId id="479" r:id="rId23"/>
    <p:sldId id="421" r:id="rId24"/>
    <p:sldId id="435" r:id="rId25"/>
    <p:sldId id="437" r:id="rId26"/>
    <p:sldId id="436" r:id="rId27"/>
    <p:sldId id="493" r:id="rId28"/>
    <p:sldId id="422" r:id="rId29"/>
    <p:sldId id="423" r:id="rId30"/>
    <p:sldId id="424" r:id="rId31"/>
    <p:sldId id="425" r:id="rId32"/>
    <p:sldId id="492" r:id="rId33"/>
    <p:sldId id="467" r:id="rId34"/>
    <p:sldId id="438" r:id="rId35"/>
    <p:sldId id="441" r:id="rId36"/>
    <p:sldId id="432" r:id="rId37"/>
    <p:sldId id="468" r:id="rId38"/>
    <p:sldId id="433" r:id="rId39"/>
    <p:sldId id="434" r:id="rId40"/>
    <p:sldId id="469" r:id="rId41"/>
    <p:sldId id="443" r:id="rId42"/>
    <p:sldId id="444" r:id="rId43"/>
    <p:sldId id="485" r:id="rId44"/>
    <p:sldId id="486" r:id="rId45"/>
    <p:sldId id="487" r:id="rId46"/>
    <p:sldId id="488" r:id="rId47"/>
    <p:sldId id="489" r:id="rId48"/>
    <p:sldId id="490" r:id="rId49"/>
    <p:sldId id="491" r:id="rId50"/>
    <p:sldId id="458" r:id="rId51"/>
    <p:sldId id="460" r:id="rId52"/>
    <p:sldId id="464" r:id="rId53"/>
    <p:sldId id="465" r:id="rId54"/>
    <p:sldId id="445" r:id="rId55"/>
    <p:sldId id="470" r:id="rId56"/>
    <p:sldId id="471" r:id="rId57"/>
    <p:sldId id="472" r:id="rId58"/>
    <p:sldId id="476" r:id="rId59"/>
    <p:sldId id="477" r:id="rId60"/>
    <p:sldId id="474" r:id="rId61"/>
    <p:sldId id="475" r:id="rId62"/>
    <p:sldId id="483" r:id="rId63"/>
    <p:sldId id="484" r:id="rId64"/>
    <p:sldId id="399" r:id="rId65"/>
    <p:sldId id="400" r:id="rId66"/>
    <p:sldId id="401" r:id="rId67"/>
    <p:sldId id="402" r:id="rId68"/>
    <p:sldId id="404" r:id="rId69"/>
    <p:sldId id="478" r:id="rId70"/>
  </p:sldIdLst>
  <p:sldSz cx="9144000" cy="6858000" type="screen4x3"/>
  <p:notesSz cx="6669088" cy="9775825"/>
  <p:defaultTextStyle>
    <a:defPPr>
      <a:defRPr lang="nl-NL"/>
    </a:defPPr>
    <a:lvl1pPr algn="l" rtl="0" fontAlgn="base">
      <a:spcBef>
        <a:spcPct val="20000"/>
      </a:spcBef>
      <a:spcAft>
        <a:spcPct val="0"/>
      </a:spcAft>
      <a:buClr>
        <a:srgbClr val="C0AA6F"/>
      </a:buClr>
      <a:buSzPct val="70000"/>
      <a:buFont typeface="Webdings" pitchFamily="18" charset="2"/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C0AA6F"/>
      </a:buClr>
      <a:buSzPct val="70000"/>
      <a:buFont typeface="Webdings" pitchFamily="18" charset="2"/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C0AA6F"/>
      </a:buClr>
      <a:buSzPct val="70000"/>
      <a:buFont typeface="Webdings" pitchFamily="18" charset="2"/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C0AA6F"/>
      </a:buClr>
      <a:buSzPct val="70000"/>
      <a:buFont typeface="Webdings" pitchFamily="18" charset="2"/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C0AA6F"/>
      </a:buClr>
      <a:buSzPct val="70000"/>
      <a:buFont typeface="Webdings" pitchFamily="18" charset="2"/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rgbClr val="19216D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0066"/>
    <a:srgbClr val="00007E"/>
    <a:srgbClr val="867FB4"/>
    <a:srgbClr val="D7D6D8"/>
    <a:srgbClr val="F9C505"/>
    <a:srgbClr val="FAA204"/>
    <a:srgbClr val="DC5E08"/>
    <a:srgbClr val="C0AA6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6" autoAdjust="0"/>
    <p:restoredTop sz="89753" autoAdjust="0"/>
  </p:normalViewPr>
  <p:slideViewPr>
    <p:cSldViewPr snapToGrid="0">
      <p:cViewPr varScale="1">
        <p:scale>
          <a:sx n="83" d="100"/>
          <a:sy n="83" d="100"/>
        </p:scale>
        <p:origin x="-984" y="-78"/>
      </p:cViewPr>
      <p:guideLst>
        <p:guide orient="horz" pos="1489"/>
        <p:guide pos="49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1.xml"/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56" tIns="0" rIns="18956" bIns="0" numCol="1" anchor="t" anchorCtr="0" compatLnSpc="1">
            <a:prstTxWarp prst="textNoShape">
              <a:avLst/>
            </a:prstTxWarp>
          </a:bodyPr>
          <a:lstStyle>
            <a:lvl1pPr defTabSz="871538" eaLnBrk="0" hangingPunct="0">
              <a:spcBef>
                <a:spcPct val="0"/>
              </a:spcBef>
              <a:buClrTx/>
              <a:buSzTx/>
              <a:buFontTx/>
              <a:buNone/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56" tIns="0" rIns="18956" bIns="0" numCol="1" anchor="t" anchorCtr="0" compatLnSpc="1">
            <a:prstTxWarp prst="textNoShape">
              <a:avLst/>
            </a:prstTxWarp>
          </a:bodyPr>
          <a:lstStyle>
            <a:lvl1pPr algn="r" defTabSz="871538" eaLnBrk="0" hangingPunct="0">
              <a:spcBef>
                <a:spcPct val="0"/>
              </a:spcBef>
              <a:buClrTx/>
              <a:buSzTx/>
              <a:buFontTx/>
              <a:buNone/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870450" cy="36528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643438"/>
            <a:ext cx="488791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39" tIns="44229" rIns="90039" bIns="442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het opmaakprofiel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6875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56" tIns="0" rIns="18956" bIns="0" numCol="1" anchor="b" anchorCtr="0" compatLnSpc="1">
            <a:prstTxWarp prst="textNoShape">
              <a:avLst/>
            </a:prstTxWarp>
          </a:bodyPr>
          <a:lstStyle>
            <a:lvl1pPr defTabSz="871538" eaLnBrk="0" hangingPunct="0">
              <a:spcBef>
                <a:spcPct val="0"/>
              </a:spcBef>
              <a:buClrTx/>
              <a:buSzTx/>
              <a:buFontTx/>
              <a:buNone/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286875"/>
            <a:ext cx="28908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56" tIns="0" rIns="18956" bIns="0" numCol="1" anchor="b" anchorCtr="0" compatLnSpc="1">
            <a:prstTxWarp prst="textNoShape">
              <a:avLst/>
            </a:prstTxWarp>
          </a:bodyPr>
          <a:lstStyle>
            <a:lvl1pPr algn="r" defTabSz="871538" eaLnBrk="0" hangingPunct="0">
              <a:spcBef>
                <a:spcPct val="0"/>
              </a:spcBef>
              <a:buClrTx/>
              <a:buSzTx/>
              <a:buFontTx/>
              <a:buNone/>
              <a:defRPr sz="1000" b="0" i="1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3C8D040-0D0A-4AFC-A2B0-5E5F4C16FCE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8763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46088" algn="l" defTabSz="8763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895350" algn="l" defTabSz="8763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41438" algn="l" defTabSz="8763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789113" algn="l" defTabSz="8763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5EF87-1DBF-4539-9498-95192692EDB7}" type="slidenum">
              <a:rPr lang="nl-NL" smtClean="0"/>
              <a:pPr/>
              <a:t>1</a:t>
            </a:fld>
            <a:endParaRPr lang="nl-N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8525" y="738188"/>
            <a:ext cx="4873625" cy="3656012"/>
          </a:xfrm>
          <a:ln cap="flat"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8814" y="4641508"/>
            <a:ext cx="4891460" cy="4401926"/>
          </a:xfrm>
          <a:noFill/>
          <a:ln/>
        </p:spPr>
        <p:txBody>
          <a:bodyPr lIns="85846" tIns="42170" rIns="85846" bIns="42170"/>
          <a:lstStyle/>
          <a:p>
            <a:endParaRPr lang="en-GB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188F7-AE1C-4396-A4AC-EBA8A114AA3A}" type="slidenum">
              <a:rPr lang="nl-NL" smtClean="0"/>
              <a:pPr/>
              <a:t>12</a:t>
            </a:fld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188F7-AE1C-4396-A4AC-EBA8A114AA3A}" type="slidenum">
              <a:rPr lang="nl-NL" smtClean="0"/>
              <a:pPr/>
              <a:t>13</a:t>
            </a:fld>
            <a:endParaRPr lang="nl-N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188F7-AE1C-4396-A4AC-EBA8A114AA3A}" type="slidenum">
              <a:rPr lang="nl-NL" smtClean="0"/>
              <a:pPr/>
              <a:t>14</a:t>
            </a:fld>
            <a:endParaRPr lang="nl-N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9188F7-AE1C-4396-A4AC-EBA8A114AA3A}" type="slidenum">
              <a:rPr lang="nl-NL" smtClean="0"/>
              <a:pPr/>
              <a:t>15</a:t>
            </a:fld>
            <a:endParaRPr lang="nl-N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8EC68-68FA-4A17-97F6-1196FBBEBE7A}" type="slidenum">
              <a:rPr lang="nl-NL" smtClean="0"/>
              <a:pPr/>
              <a:t>16</a:t>
            </a:fld>
            <a:endParaRPr lang="nl-N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8EC68-68FA-4A17-97F6-1196FBBEBE7A}" type="slidenum">
              <a:rPr lang="nl-NL" smtClean="0"/>
              <a:pPr/>
              <a:t>17</a:t>
            </a:fld>
            <a:endParaRPr lang="nl-N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23</a:t>
            </a:fld>
            <a:endParaRPr lang="nl-N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24</a:t>
            </a:fld>
            <a:endParaRPr lang="nl-N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25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291EE7-5382-4FD9-BD78-8F43FD13006D}" type="slidenum">
              <a:rPr lang="nl-NL" smtClean="0"/>
              <a:pPr/>
              <a:t>2</a:t>
            </a:fld>
            <a:endParaRPr lang="nl-N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26</a:t>
            </a:fld>
            <a:endParaRPr lang="nl-N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28</a:t>
            </a:fld>
            <a:endParaRPr lang="nl-N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29</a:t>
            </a:fld>
            <a:endParaRPr lang="nl-N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30</a:t>
            </a:fld>
            <a:endParaRPr lang="nl-N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31</a:t>
            </a:fld>
            <a:endParaRPr lang="nl-N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32</a:t>
            </a:fld>
            <a:endParaRPr lang="nl-N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33</a:t>
            </a:fld>
            <a:endParaRPr lang="nl-N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34</a:t>
            </a:fld>
            <a:endParaRPr lang="nl-N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35</a:t>
            </a:fld>
            <a:endParaRPr lang="nl-N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36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291EE7-5382-4FD9-BD78-8F43FD13006D}" type="slidenum">
              <a:rPr lang="nl-NL" smtClean="0"/>
              <a:pPr/>
              <a:t>3</a:t>
            </a:fld>
            <a:endParaRPr lang="nl-NL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37</a:t>
            </a:fld>
            <a:endParaRPr lang="nl-N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38</a:t>
            </a:fld>
            <a:endParaRPr lang="nl-N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39</a:t>
            </a:fld>
            <a:endParaRPr lang="nl-N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8EC68-68FA-4A17-97F6-1196FBBEBE7A}" type="slidenum">
              <a:rPr lang="nl-NL" smtClean="0"/>
              <a:pPr/>
              <a:t>40</a:t>
            </a:fld>
            <a:endParaRPr lang="nl-NL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5E3742-E775-40B4-9ABE-CDB099B5B7DD}" type="slidenum">
              <a:rPr lang="nl-NL"/>
              <a:pPr/>
              <a:t>43</a:t>
            </a:fld>
            <a:endParaRPr lang="nl-NL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5C1E71-C522-4ECC-8C96-7B42AEB2868F}" type="slidenum">
              <a:rPr lang="nl-NL"/>
              <a:pPr/>
              <a:t>44</a:t>
            </a:fld>
            <a:endParaRPr lang="nl-NL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86951F-A311-497E-89EF-4BA2B21C8D86}" type="slidenum">
              <a:rPr lang="nl-NL"/>
              <a:pPr/>
              <a:t>45</a:t>
            </a:fld>
            <a:endParaRPr lang="nl-NL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FE642A-0CC9-4945-870F-96D6999BDF3A}" type="slidenum">
              <a:rPr lang="nl-NL"/>
              <a:pPr/>
              <a:t>46</a:t>
            </a:fld>
            <a:endParaRPr lang="nl-NL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DBF38-4C08-4EDA-9BFA-96E891154F82}" type="slidenum">
              <a:rPr lang="nl-NL"/>
              <a:pPr/>
              <a:t>47</a:t>
            </a:fld>
            <a:endParaRPr lang="nl-NL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5CB138-0227-4E55-83CE-8D6DA2D9CA80}" type="slidenum">
              <a:rPr lang="nl-NL"/>
              <a:pPr/>
              <a:t>48</a:t>
            </a:fld>
            <a:endParaRPr lang="nl-NL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8EC68-68FA-4A17-97F6-1196FBBEBE7A}" type="slidenum">
              <a:rPr lang="nl-NL" smtClean="0"/>
              <a:pPr/>
              <a:t>4</a:t>
            </a:fld>
            <a:endParaRPr lang="nl-NL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97D1D4-2C08-4DE4-95EA-E786C1721DF1}" type="slidenum">
              <a:rPr lang="nl-NL"/>
              <a:pPr/>
              <a:t>49</a:t>
            </a:fld>
            <a:endParaRPr lang="nl-NL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2888E6-722E-4C19-AF01-05182CB31543}" type="slidenum">
              <a:rPr lang="nl-NL">
                <a:latin typeface="Times New Roman" charset="0"/>
              </a:rPr>
              <a:pPr/>
              <a:t>50</a:t>
            </a:fld>
            <a:endParaRPr lang="nl-NL">
              <a:latin typeface="Times New Roman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7B430-F512-485D-91B6-4A3706C6AFF3}" type="slidenum">
              <a:rPr lang="nl-NL">
                <a:latin typeface="Times New Roman" charset="0"/>
              </a:rPr>
              <a:pPr/>
              <a:t>51</a:t>
            </a:fld>
            <a:endParaRPr lang="nl-NL">
              <a:latin typeface="Times New Roman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AB89E0-0A78-4A05-8F22-F74BDAA0B55F}" type="slidenum">
              <a:rPr lang="nl-NL">
                <a:latin typeface="Times New Roman" charset="0"/>
              </a:rPr>
              <a:pPr/>
              <a:t>52</a:t>
            </a:fld>
            <a:endParaRPr lang="nl-NL">
              <a:latin typeface="Times New Roman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1478A-2718-4E3F-B164-AF8880055FEB}" type="slidenum">
              <a:rPr lang="nl-NL">
                <a:latin typeface="Times New Roman" charset="0"/>
              </a:rPr>
              <a:pPr/>
              <a:t>53</a:t>
            </a:fld>
            <a:endParaRPr lang="nl-NL">
              <a:latin typeface="Times New Roman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38188"/>
            <a:ext cx="4876800" cy="36576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000" y="4642574"/>
            <a:ext cx="4891089" cy="4401953"/>
          </a:xfrm>
          <a:noFill/>
          <a:ln/>
        </p:spPr>
        <p:txBody>
          <a:bodyPr/>
          <a:lstStyle/>
          <a:p>
            <a:endParaRPr lang="en-GB" smtClean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0AD2B2-F0CE-4714-8E48-22BFFD1AC2A4}" type="slidenum">
              <a:rPr lang="nl-NL" smtClean="0"/>
              <a:pPr/>
              <a:t>55</a:t>
            </a:fld>
            <a:endParaRPr lang="nl-NL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4AFC03-8D54-4369-9FC2-7380448DD085}" type="slidenum">
              <a:rPr lang="nl-NL" smtClean="0"/>
              <a:pPr/>
              <a:t>56</a:t>
            </a:fld>
            <a:endParaRPr lang="nl-NL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174D4B-2C88-4B81-AAA3-FB9C8D771B38}" type="slidenum">
              <a:rPr lang="nl-NL" smtClean="0"/>
              <a:pPr/>
              <a:t>57</a:t>
            </a:fld>
            <a:endParaRPr lang="nl-NL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C8D040-0D0A-4AFC-A2B0-5E5F4C16FCEC}" type="slidenum">
              <a:rPr lang="nl-NL" smtClean="0"/>
              <a:pPr>
                <a:defRPr/>
              </a:pPr>
              <a:t>62</a:t>
            </a:fld>
            <a:endParaRPr lang="nl-NL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E1A774-FF93-478E-92A6-881D4E65E702}" type="slidenum">
              <a:rPr lang="nl-NL" smtClean="0"/>
              <a:pPr/>
              <a:t>64</a:t>
            </a:fld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A090A-51D1-460F-AAD9-17DBBFD39CC7}" type="slidenum">
              <a:rPr lang="nl-NL" smtClean="0"/>
              <a:pPr/>
              <a:t>6</a:t>
            </a:fld>
            <a:endParaRPr lang="nl-NL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D88C5-8073-4ED6-A63E-03596FD5EF9F}" type="slidenum">
              <a:rPr lang="nl-NL" smtClean="0"/>
              <a:pPr/>
              <a:t>65</a:t>
            </a:fld>
            <a:endParaRPr lang="nl-NL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8FF752-4FEF-49E1-B463-5F6F4CD2AA38}" type="slidenum">
              <a:rPr lang="nl-NL" smtClean="0"/>
              <a:pPr/>
              <a:t>66</a:t>
            </a:fld>
            <a:endParaRPr lang="nl-NL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8C372E-A8F6-42BF-A1B0-0F2C823A42A4}" type="slidenum">
              <a:rPr lang="nl-NL" smtClean="0"/>
              <a:pPr/>
              <a:t>67</a:t>
            </a:fld>
            <a:endParaRPr lang="nl-NL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106696-051F-403A-9377-76EF7A7A001B}" type="slidenum">
              <a:rPr lang="nl-NL" smtClean="0"/>
              <a:pPr/>
              <a:t>69</a:t>
            </a:fld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EB68AF-3527-4BA2-8E07-1656E76142A9}" type="slidenum">
              <a:rPr lang="nl-NL" smtClean="0"/>
              <a:pPr/>
              <a:t>7</a:t>
            </a:fld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A0C1C2-822B-4FE4-B4FD-51DC91CC3B5B}" type="slidenum">
              <a:rPr lang="nl-NL" smtClean="0"/>
              <a:pPr/>
              <a:t>8</a:t>
            </a:fld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8EC68-68FA-4A17-97F6-1196FBBEBE7A}" type="slidenum">
              <a:rPr lang="nl-NL" smtClean="0"/>
              <a:pPr/>
              <a:t>9</a:t>
            </a:fld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0128F-8DBD-4EEA-9708-0DE7293C1083}" type="slidenum">
              <a:rPr lang="nl-NL" smtClean="0"/>
              <a:pPr/>
              <a:t>10</a:t>
            </a:fld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28800" y="0"/>
            <a:ext cx="7315200" cy="381000"/>
          </a:xfrm>
          <a:prstGeom prst="rect">
            <a:avLst/>
          </a:prstGeom>
          <a:solidFill>
            <a:srgbClr val="0089C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52400" y="228600"/>
          <a:ext cx="1524000" cy="635000"/>
        </p:xfrm>
        <a:graphic>
          <a:graphicData uri="http://schemas.openxmlformats.org/presentationml/2006/ole">
            <p:oleObj spid="_x0000_s18434" name="Image" r:id="rId3" imgW="6222222" imgH="2590476" progId="">
              <p:embed/>
            </p:oleObj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7315200" cy="76200"/>
          </a:xfrm>
          <a:prstGeom prst="rect">
            <a:avLst/>
          </a:prstGeom>
          <a:solidFill>
            <a:srgbClr val="FDB82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828800" y="0"/>
            <a:ext cx="5867400" cy="76200"/>
          </a:xfrm>
          <a:prstGeom prst="rect">
            <a:avLst/>
          </a:prstGeom>
          <a:solidFill>
            <a:srgbClr val="19216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696200" y="0"/>
            <a:ext cx="1447800" cy="1447800"/>
          </a:xfrm>
          <a:prstGeom prst="rect">
            <a:avLst/>
          </a:prstGeom>
          <a:solidFill>
            <a:srgbClr val="FDB82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9" name="Picture 24" descr="C:\Documents and Settings\AvanDuivenboden\My Documents\My Pictures\power_an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457200"/>
            <a:ext cx="14478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5"/>
          <p:cNvSpPr>
            <a:spLocks noChangeArrowheads="1"/>
          </p:cNvSpPr>
          <p:nvPr userDrawn="1"/>
        </p:nvSpPr>
        <p:spPr bwMode="auto">
          <a:xfrm>
            <a:off x="3086100" y="5765800"/>
            <a:ext cx="2527300" cy="393700"/>
          </a:xfrm>
          <a:prstGeom prst="rect">
            <a:avLst/>
          </a:prstGeom>
          <a:gradFill rotWithShape="0">
            <a:gsLst>
              <a:gs pos="0">
                <a:srgbClr val="FDAE2D"/>
              </a:gs>
              <a:gs pos="50000">
                <a:schemeClr val="bg1"/>
              </a:gs>
              <a:gs pos="100000">
                <a:srgbClr val="FDAE2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AutoShape 26"/>
          <p:cNvSpPr>
            <a:spLocks noChangeArrowheads="1"/>
          </p:cNvSpPr>
          <p:nvPr userDrawn="1"/>
        </p:nvSpPr>
        <p:spPr bwMode="auto">
          <a:xfrm flipH="1" flipV="1">
            <a:off x="376238" y="51943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AutoShape 27"/>
          <p:cNvSpPr>
            <a:spLocks noChangeArrowheads="1"/>
          </p:cNvSpPr>
          <p:nvPr userDrawn="1"/>
        </p:nvSpPr>
        <p:spPr bwMode="auto">
          <a:xfrm flipV="1">
            <a:off x="5608638" y="51943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AutoShape 28"/>
          <p:cNvSpPr>
            <a:spLocks noChangeArrowheads="1"/>
          </p:cNvSpPr>
          <p:nvPr userDrawn="1"/>
        </p:nvSpPr>
        <p:spPr bwMode="auto">
          <a:xfrm flipH="1">
            <a:off x="6413500" y="52832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AutoShape 29"/>
          <p:cNvSpPr>
            <a:spLocks noChangeArrowheads="1"/>
          </p:cNvSpPr>
          <p:nvPr userDrawn="1"/>
        </p:nvSpPr>
        <p:spPr bwMode="auto">
          <a:xfrm>
            <a:off x="0" y="52832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15" name="Object 30"/>
          <p:cNvGraphicFramePr>
            <a:graphicFrameLocks noChangeAspect="1"/>
          </p:cNvGraphicFramePr>
          <p:nvPr/>
        </p:nvGraphicFramePr>
        <p:xfrm>
          <a:off x="2055813" y="4611688"/>
          <a:ext cx="4714875" cy="487362"/>
        </p:xfrm>
        <a:graphic>
          <a:graphicData uri="http://schemas.openxmlformats.org/presentationml/2006/ole">
            <p:oleObj spid="_x0000_s18435" name="Photo Editor Photo" r:id="rId5" imgW="7095238" imgH="733333" progId="">
              <p:embed/>
            </p:oleObj>
          </a:graphicData>
        </a:graphic>
      </p:graphicFrame>
      <p:pic>
        <p:nvPicPr>
          <p:cNvPr id="16" name="Picture 31" descr="NEW PGM Layout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1675" y="5345113"/>
            <a:ext cx="3225800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2" descr="slide0199_image535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1288" y="5356225"/>
            <a:ext cx="2808287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33"/>
          <p:cNvSpPr txBox="1">
            <a:spLocks noChangeArrowheads="1"/>
          </p:cNvSpPr>
          <p:nvPr userDrawn="1"/>
        </p:nvSpPr>
        <p:spPr bwMode="auto">
          <a:xfrm>
            <a:off x="190500" y="6583363"/>
            <a:ext cx="152241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200"/>
              <a:t>Ride through systems</a:t>
            </a:r>
            <a:endParaRPr lang="en-GB" sz="1200"/>
          </a:p>
        </p:txBody>
      </p:sp>
      <p:sp>
        <p:nvSpPr>
          <p:cNvPr id="19" name="Text Box 34"/>
          <p:cNvSpPr txBox="1">
            <a:spLocks noChangeArrowheads="1"/>
          </p:cNvSpPr>
          <p:nvPr userDrawn="1"/>
        </p:nvSpPr>
        <p:spPr bwMode="auto">
          <a:xfrm>
            <a:off x="7620000" y="6557963"/>
            <a:ext cx="13462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1200"/>
              <a:t>Diesel UPS systems</a:t>
            </a:r>
            <a:endParaRPr lang="en-GB" sz="1200"/>
          </a:p>
        </p:txBody>
      </p:sp>
      <p:sp>
        <p:nvSpPr>
          <p:cNvPr id="20" name="Text Box 35"/>
          <p:cNvSpPr txBox="1">
            <a:spLocks noChangeArrowheads="1"/>
          </p:cNvSpPr>
          <p:nvPr userDrawn="1"/>
        </p:nvSpPr>
        <p:spPr bwMode="auto">
          <a:xfrm>
            <a:off x="3281363" y="5821363"/>
            <a:ext cx="2143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n-US" sz="1800" dirty="0"/>
              <a:t>www.hitec-ups.com</a:t>
            </a:r>
            <a:endParaRPr lang="en-GB" sz="1800" dirty="0"/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94189" y="2038525"/>
            <a:ext cx="7772400" cy="146982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6543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9989" y="3523376"/>
            <a:ext cx="6400800" cy="1073791"/>
          </a:xfrm>
        </p:spPr>
        <p:txBody>
          <a:bodyPr/>
          <a:lstStyle>
            <a:lvl1pPr marL="0" indent="0" algn="ctr">
              <a:buFont typeface="Webdings" pitchFamily="18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nl-NL" dirty="0" smtClean="0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E0257A4-CC32-4D01-A0C4-BEBE5FC6FE05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295450"/>
            <a:ext cx="5867400" cy="1143000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4375" y="1524437"/>
            <a:ext cx="7312025" cy="4038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99188" y="1176295"/>
            <a:ext cx="1827212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4375" y="1176295"/>
            <a:ext cx="5332413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781050"/>
            <a:ext cx="8839200" cy="5314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295450"/>
            <a:ext cx="5867400" cy="1143000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295450"/>
            <a:ext cx="5867400" cy="1143000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4375" y="1457325"/>
            <a:ext cx="3579813" cy="4038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46588" y="1457325"/>
            <a:ext cx="3579812" cy="4038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0803" y="299805"/>
            <a:ext cx="5880683" cy="1143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295450"/>
            <a:ext cx="5867400" cy="1143000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64066"/>
            <a:ext cx="7545897" cy="5710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59684"/>
            <a:ext cx="5111750" cy="46664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237" y="504388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6237" y="85605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237" y="561061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5" name="Rectangle 3"/>
          <p:cNvSpPr>
            <a:spLocks noChangeArrowheads="1"/>
          </p:cNvSpPr>
          <p:nvPr/>
        </p:nvSpPr>
        <p:spPr bwMode="auto">
          <a:xfrm>
            <a:off x="2127250" y="0"/>
            <a:ext cx="7010400" cy="381000"/>
          </a:xfrm>
          <a:prstGeom prst="rect">
            <a:avLst/>
          </a:prstGeom>
          <a:solidFill>
            <a:srgbClr val="0089C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124075" y="85725"/>
            <a:ext cx="5867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</a:t>
            </a:r>
            <a:endParaRPr lang="nl-NL" smtClean="0"/>
          </a:p>
        </p:txBody>
      </p:sp>
      <p:sp>
        <p:nvSpPr>
          <p:cNvPr id="103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4375" y="1457325"/>
            <a:ext cx="73120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</p:txBody>
      </p:sp>
      <p:sp>
        <p:nvSpPr>
          <p:cNvPr id="653318" name="Rectangle 6"/>
          <p:cNvSpPr>
            <a:spLocks noChangeArrowheads="1"/>
          </p:cNvSpPr>
          <p:nvPr/>
        </p:nvSpPr>
        <p:spPr bwMode="auto">
          <a:xfrm>
            <a:off x="0" y="0"/>
            <a:ext cx="7315200" cy="76200"/>
          </a:xfrm>
          <a:prstGeom prst="rect">
            <a:avLst/>
          </a:prstGeom>
          <a:solidFill>
            <a:srgbClr val="FDB82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53319" name="Rectangle 7"/>
          <p:cNvSpPr>
            <a:spLocks noChangeArrowheads="1"/>
          </p:cNvSpPr>
          <p:nvPr/>
        </p:nvSpPr>
        <p:spPr bwMode="auto">
          <a:xfrm>
            <a:off x="2127250" y="0"/>
            <a:ext cx="5867400" cy="76200"/>
          </a:xfrm>
          <a:prstGeom prst="rect">
            <a:avLst/>
          </a:prstGeom>
          <a:solidFill>
            <a:srgbClr val="19216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53320" name="Rectangle 8"/>
          <p:cNvSpPr>
            <a:spLocks noChangeArrowheads="1"/>
          </p:cNvSpPr>
          <p:nvPr/>
        </p:nvSpPr>
        <p:spPr bwMode="auto">
          <a:xfrm>
            <a:off x="8001000" y="0"/>
            <a:ext cx="1143000" cy="1447800"/>
          </a:xfrm>
          <a:prstGeom prst="rect">
            <a:avLst/>
          </a:prstGeom>
          <a:solidFill>
            <a:srgbClr val="FDB82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8048625" y="342900"/>
          <a:ext cx="1066800" cy="571500"/>
        </p:xfrm>
        <a:graphic>
          <a:graphicData uri="http://schemas.openxmlformats.org/presentationml/2006/ole">
            <p:oleObj spid="_x0000_s1026" name="Image" r:id="rId15" imgW="4368254" imgH="2336508" progId="">
              <p:embed/>
            </p:oleObj>
          </a:graphicData>
        </a:graphic>
      </p:graphicFrame>
      <p:sp>
        <p:nvSpPr>
          <p:cNvPr id="653335" name="AutoShape 23"/>
          <p:cNvSpPr>
            <a:spLocks noChangeArrowheads="1"/>
          </p:cNvSpPr>
          <p:nvPr/>
        </p:nvSpPr>
        <p:spPr bwMode="auto">
          <a:xfrm rot="16200000">
            <a:off x="-1587" y="38099"/>
            <a:ext cx="914400" cy="914401"/>
          </a:xfrm>
          <a:prstGeom prst="flowChartDelay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en-US"/>
          </a:p>
        </p:txBody>
      </p:sp>
      <p:graphicFrame>
        <p:nvGraphicFramePr>
          <p:cNvPr id="1027" name="Object 24"/>
          <p:cNvGraphicFramePr>
            <a:graphicFrameLocks noChangeAspect="1"/>
          </p:cNvGraphicFramePr>
          <p:nvPr/>
        </p:nvGraphicFramePr>
        <p:xfrm>
          <a:off x="169863" y="147638"/>
          <a:ext cx="1524000" cy="635000"/>
        </p:xfrm>
        <a:graphic>
          <a:graphicData uri="http://schemas.openxmlformats.org/presentationml/2006/ole">
            <p:oleObj spid="_x0000_s1027" name="Image" r:id="rId16" imgW="6222222" imgH="2590476" progId="">
              <p:embed/>
            </p:oleObj>
          </a:graphicData>
        </a:graphic>
      </p:graphicFrame>
      <p:graphicFrame>
        <p:nvGraphicFramePr>
          <p:cNvPr id="1028" name="Object 25"/>
          <p:cNvGraphicFramePr>
            <a:graphicFrameLocks noChangeAspect="1"/>
          </p:cNvGraphicFramePr>
          <p:nvPr/>
        </p:nvGraphicFramePr>
        <p:xfrm>
          <a:off x="8027988" y="862013"/>
          <a:ext cx="1042987" cy="519112"/>
        </p:xfrm>
        <a:graphic>
          <a:graphicData uri="http://schemas.openxmlformats.org/presentationml/2006/ole">
            <p:oleObj spid="_x0000_s1028" name="Image" r:id="rId17" imgW="2247619" imgH="1117460" progId="">
              <p:embed/>
            </p:oleObj>
          </a:graphicData>
        </a:graphic>
      </p:graphicFrame>
      <p:graphicFrame>
        <p:nvGraphicFramePr>
          <p:cNvPr id="1029" name="Object 29"/>
          <p:cNvGraphicFramePr>
            <a:graphicFrameLocks noChangeAspect="1"/>
          </p:cNvGraphicFramePr>
          <p:nvPr/>
        </p:nvGraphicFramePr>
        <p:xfrm>
          <a:off x="31750" y="6672263"/>
          <a:ext cx="1790700" cy="185737"/>
        </p:xfrm>
        <a:graphic>
          <a:graphicData uri="http://schemas.openxmlformats.org/presentationml/2006/ole">
            <p:oleObj spid="_x0000_s1029" name="Photo Editor Photo" r:id="rId18" imgW="7095238" imgH="733333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10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19216D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0AA6F"/>
        </a:buClr>
        <a:buSzPct val="70000"/>
        <a:buFont typeface="Webdings" pitchFamily="18" charset="2"/>
        <a:buChar char="4"/>
        <a:defRPr sz="2200">
          <a:solidFill>
            <a:srgbClr val="19216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94A1C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94A1C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94A1C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94A1C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94A1C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94A1C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94A1C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94A1C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1.xls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8.bin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9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0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1.png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21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5.jpeg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2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png"/><Relationship Id="rId3" Type="http://schemas.openxmlformats.org/officeDocument/2006/relationships/notesSlide" Target="../notesSlides/notesSlide51.xml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3.png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6.wmf"/><Relationship Id="rId11" Type="http://schemas.openxmlformats.org/officeDocument/2006/relationships/image" Target="../media/image50.png"/><Relationship Id="rId5" Type="http://schemas.openxmlformats.org/officeDocument/2006/relationships/image" Target="../media/image45.jpeg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49.png"/><Relationship Id="rId4" Type="http://schemas.openxmlformats.org/officeDocument/2006/relationships/image" Target="../media/image44.wmf"/><Relationship Id="rId9" Type="http://schemas.openxmlformats.org/officeDocument/2006/relationships/image" Target="../media/image48.jpeg"/><Relationship Id="rId14" Type="http://schemas.openxmlformats.org/officeDocument/2006/relationships/slide" Target="slide3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6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.jpeg"/><Relationship Id="rId18" Type="http://schemas.openxmlformats.org/officeDocument/2006/relationships/image" Target="../media/image66.jpeg"/><Relationship Id="rId26" Type="http://schemas.openxmlformats.org/officeDocument/2006/relationships/image" Target="../media/image70.jpeg"/><Relationship Id="rId39" Type="http://schemas.openxmlformats.org/officeDocument/2006/relationships/image" Target="../media/image83.jpeg"/><Relationship Id="rId21" Type="http://schemas.openxmlformats.org/officeDocument/2006/relationships/hyperlink" Target="../02.2%20Reference%20projects/HPP%20project%20references%20-%20concept%20Oct2007.ppt#12. PowerPoint Presentation" TargetMode="External"/><Relationship Id="rId34" Type="http://schemas.openxmlformats.org/officeDocument/2006/relationships/image" Target="../media/image78.png"/><Relationship Id="rId42" Type="http://schemas.openxmlformats.org/officeDocument/2006/relationships/image" Target="../media/image86.jpeg"/><Relationship Id="rId47" Type="http://schemas.openxmlformats.org/officeDocument/2006/relationships/image" Target="../media/image91.jpeg"/><Relationship Id="rId50" Type="http://schemas.openxmlformats.org/officeDocument/2006/relationships/image" Target="../media/image94.jpeg"/><Relationship Id="rId55" Type="http://schemas.openxmlformats.org/officeDocument/2006/relationships/image" Target="../media/image99.jpeg"/><Relationship Id="rId63" Type="http://schemas.openxmlformats.org/officeDocument/2006/relationships/image" Target="../media/image106.jpeg"/><Relationship Id="rId68" Type="http://schemas.openxmlformats.org/officeDocument/2006/relationships/image" Target="../media/image110.wmf"/><Relationship Id="rId7" Type="http://schemas.openxmlformats.org/officeDocument/2006/relationships/image" Target="../media/image60.jpeg"/><Relationship Id="rId71" Type="http://schemas.openxmlformats.org/officeDocument/2006/relationships/image" Target="../media/image113.jpeg"/><Relationship Id="rId2" Type="http://schemas.openxmlformats.org/officeDocument/2006/relationships/image" Target="../media/image56.jpeg"/><Relationship Id="rId16" Type="http://schemas.openxmlformats.org/officeDocument/2006/relationships/image" Target="../media/image65.jpeg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hyperlink" Target="../02.2%20Reference%20projects/HPP%20project%20references%20-%20concept%20Oct2007.ppt#6. PowerPoint Presentation" TargetMode="External"/><Relationship Id="rId11" Type="http://schemas.openxmlformats.org/officeDocument/2006/relationships/image" Target="../media/image62.jpeg"/><Relationship Id="rId24" Type="http://schemas.openxmlformats.org/officeDocument/2006/relationships/image" Target="../media/image69.wmf"/><Relationship Id="rId32" Type="http://schemas.openxmlformats.org/officeDocument/2006/relationships/image" Target="../media/image76.jpeg"/><Relationship Id="rId37" Type="http://schemas.openxmlformats.org/officeDocument/2006/relationships/image" Target="../media/image81.jpeg"/><Relationship Id="rId40" Type="http://schemas.openxmlformats.org/officeDocument/2006/relationships/image" Target="../media/image84.jpeg"/><Relationship Id="rId45" Type="http://schemas.openxmlformats.org/officeDocument/2006/relationships/image" Target="../media/image89.jpeg"/><Relationship Id="rId53" Type="http://schemas.openxmlformats.org/officeDocument/2006/relationships/image" Target="../media/image97.jpeg"/><Relationship Id="rId58" Type="http://schemas.openxmlformats.org/officeDocument/2006/relationships/image" Target="../media/image102.png"/><Relationship Id="rId66" Type="http://schemas.openxmlformats.org/officeDocument/2006/relationships/image" Target="../media/image109.jpeg"/><Relationship Id="rId5" Type="http://schemas.openxmlformats.org/officeDocument/2006/relationships/image" Target="../media/image59.jpeg"/><Relationship Id="rId15" Type="http://schemas.openxmlformats.org/officeDocument/2006/relationships/hyperlink" Target="../02.2%20Reference%20projects/HPP%20project%20references%20-%20concept%20Oct2007.ppt#7. PowerPoint Presentation" TargetMode="External"/><Relationship Id="rId23" Type="http://schemas.openxmlformats.org/officeDocument/2006/relationships/hyperlink" Target="../02.2%20Reference%20projects/HPP%20project%20references%20-%20concept%20Oct2007.ppt#14. PowerPoint Presentation" TargetMode="External"/><Relationship Id="rId28" Type="http://schemas.openxmlformats.org/officeDocument/2006/relationships/image" Target="../media/image72.jpeg"/><Relationship Id="rId36" Type="http://schemas.openxmlformats.org/officeDocument/2006/relationships/image" Target="../media/image80.jpeg"/><Relationship Id="rId49" Type="http://schemas.openxmlformats.org/officeDocument/2006/relationships/image" Target="../media/image93.png"/><Relationship Id="rId57" Type="http://schemas.openxmlformats.org/officeDocument/2006/relationships/image" Target="../media/image101.jpeg"/><Relationship Id="rId61" Type="http://schemas.openxmlformats.org/officeDocument/2006/relationships/image" Target="../media/image105.jpeg"/><Relationship Id="rId10" Type="http://schemas.openxmlformats.org/officeDocument/2006/relationships/hyperlink" Target="../02.2%20Reference%20projects/HPP%20project%20references%20-%20concept%20Oct2007.ppt#8. PowerPoint Presentation" TargetMode="External"/><Relationship Id="rId19" Type="http://schemas.openxmlformats.org/officeDocument/2006/relationships/hyperlink" Target="../02.2%20Reference%20projects/HPP%20project%20references%20-%20concept%20Oct2007.ppt#10. PowerPoint Presentation" TargetMode="External"/><Relationship Id="rId31" Type="http://schemas.openxmlformats.org/officeDocument/2006/relationships/image" Target="../media/image75.png"/><Relationship Id="rId44" Type="http://schemas.openxmlformats.org/officeDocument/2006/relationships/image" Target="../media/image88.png"/><Relationship Id="rId52" Type="http://schemas.openxmlformats.org/officeDocument/2006/relationships/image" Target="../media/image96.jpeg"/><Relationship Id="rId60" Type="http://schemas.openxmlformats.org/officeDocument/2006/relationships/image" Target="../media/image104.jpeg"/><Relationship Id="rId65" Type="http://schemas.openxmlformats.org/officeDocument/2006/relationships/image" Target="../media/image108.png"/><Relationship Id="rId4" Type="http://schemas.openxmlformats.org/officeDocument/2006/relationships/image" Target="../media/image58.jpeg"/><Relationship Id="rId9" Type="http://schemas.openxmlformats.org/officeDocument/2006/relationships/image" Target="../media/image61.wmf"/><Relationship Id="rId14" Type="http://schemas.openxmlformats.org/officeDocument/2006/relationships/image" Target="../media/image64.jpeg"/><Relationship Id="rId22" Type="http://schemas.openxmlformats.org/officeDocument/2006/relationships/image" Target="../media/image68.jpeg"/><Relationship Id="rId27" Type="http://schemas.openxmlformats.org/officeDocument/2006/relationships/image" Target="../media/image71.jpeg"/><Relationship Id="rId30" Type="http://schemas.openxmlformats.org/officeDocument/2006/relationships/image" Target="../media/image74.png"/><Relationship Id="rId35" Type="http://schemas.openxmlformats.org/officeDocument/2006/relationships/image" Target="../media/image79.png"/><Relationship Id="rId43" Type="http://schemas.openxmlformats.org/officeDocument/2006/relationships/image" Target="../media/image87.jpeg"/><Relationship Id="rId48" Type="http://schemas.openxmlformats.org/officeDocument/2006/relationships/image" Target="../media/image92.png"/><Relationship Id="rId56" Type="http://schemas.openxmlformats.org/officeDocument/2006/relationships/image" Target="../media/image100.jpeg"/><Relationship Id="rId64" Type="http://schemas.openxmlformats.org/officeDocument/2006/relationships/image" Target="../media/image107.png"/><Relationship Id="rId69" Type="http://schemas.openxmlformats.org/officeDocument/2006/relationships/image" Target="../media/image111.jpeg"/><Relationship Id="rId8" Type="http://schemas.openxmlformats.org/officeDocument/2006/relationships/hyperlink" Target="../02.2%20Reference%20projects/HPP%20project%20references%20-%20concept%20Oct2007.ppt#9. PowerPoint Presentation" TargetMode="External"/><Relationship Id="rId51" Type="http://schemas.openxmlformats.org/officeDocument/2006/relationships/image" Target="../media/image95.jpeg"/><Relationship Id="rId72" Type="http://schemas.openxmlformats.org/officeDocument/2006/relationships/image" Target="../media/image114.jpeg"/><Relationship Id="rId3" Type="http://schemas.openxmlformats.org/officeDocument/2006/relationships/image" Target="../media/image57.jpeg"/><Relationship Id="rId12" Type="http://schemas.openxmlformats.org/officeDocument/2006/relationships/hyperlink" Target="../02.2%20Reference%20projects/HPP%20project%20references%20-%20concept%20Oct2007.ppt#3. PowerPoint Presentation" TargetMode="External"/><Relationship Id="rId17" Type="http://schemas.openxmlformats.org/officeDocument/2006/relationships/hyperlink" Target="../02.2%20Reference%20projects/HPP%20project%20references%20-%20concept%20Oct2007.ppt#5. PowerPoint Presentation" TargetMode="External"/><Relationship Id="rId25" Type="http://schemas.openxmlformats.org/officeDocument/2006/relationships/hyperlink" Target="../02.2%20Reference%20projects/HPP%20project%20references%20-%20concept%20Oct2007.ppt#13. PowerPoint Presentation" TargetMode="External"/><Relationship Id="rId33" Type="http://schemas.openxmlformats.org/officeDocument/2006/relationships/image" Target="../media/image77.jpeg"/><Relationship Id="rId38" Type="http://schemas.openxmlformats.org/officeDocument/2006/relationships/image" Target="../media/image82.jpeg"/><Relationship Id="rId46" Type="http://schemas.openxmlformats.org/officeDocument/2006/relationships/image" Target="../media/image90.jpeg"/><Relationship Id="rId59" Type="http://schemas.openxmlformats.org/officeDocument/2006/relationships/image" Target="../media/image103.jpeg"/><Relationship Id="rId67" Type="http://schemas.openxmlformats.org/officeDocument/2006/relationships/hyperlink" Target="../02.2%20Reference%20projects/HPP%20project%20references%20-%20concept%20Oct2007.ppt#11. PowerPoint Presentation" TargetMode="External"/><Relationship Id="rId20" Type="http://schemas.openxmlformats.org/officeDocument/2006/relationships/image" Target="../media/image67.jpeg"/><Relationship Id="rId41" Type="http://schemas.openxmlformats.org/officeDocument/2006/relationships/image" Target="../media/image85.jpeg"/><Relationship Id="rId54" Type="http://schemas.openxmlformats.org/officeDocument/2006/relationships/image" Target="../media/image98.png"/><Relationship Id="rId62" Type="http://schemas.openxmlformats.org/officeDocument/2006/relationships/hyperlink" Target="../02.2%20Reference%20projects/HPP%20project%20references%20-%20concept%20Oct2007.ppt#4. PowerPoint Presentation" TargetMode="External"/><Relationship Id="rId70" Type="http://schemas.openxmlformats.org/officeDocument/2006/relationships/image" Target="../media/image11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6.jpeg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3.jpeg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900" name="Rectangle 4"/>
          <p:cNvSpPr>
            <a:spLocks noChangeArrowheads="1"/>
          </p:cNvSpPr>
          <p:nvPr/>
        </p:nvSpPr>
        <p:spPr bwMode="auto">
          <a:xfrm>
            <a:off x="3086100" y="5765800"/>
            <a:ext cx="2527300" cy="393700"/>
          </a:xfrm>
          <a:prstGeom prst="rect">
            <a:avLst/>
          </a:prstGeom>
          <a:gradFill rotWithShape="0">
            <a:gsLst>
              <a:gs pos="0">
                <a:srgbClr val="FDAE2D"/>
              </a:gs>
              <a:gs pos="50000">
                <a:schemeClr val="bg1"/>
              </a:gs>
              <a:gs pos="100000">
                <a:srgbClr val="FDAE2D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l">
              <a:defRPr/>
            </a:pPr>
            <a:endParaRPr lang="en-US" dirty="0"/>
          </a:p>
        </p:txBody>
      </p:sp>
      <p:sp>
        <p:nvSpPr>
          <p:cNvPr id="37891" name="AutoShape 5"/>
          <p:cNvSpPr>
            <a:spLocks noChangeArrowheads="1"/>
          </p:cNvSpPr>
          <p:nvPr/>
        </p:nvSpPr>
        <p:spPr bwMode="auto">
          <a:xfrm flipH="1" flipV="1">
            <a:off x="376238" y="51943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 dirty="0"/>
          </a:p>
        </p:txBody>
      </p:sp>
      <p:sp>
        <p:nvSpPr>
          <p:cNvPr id="37892" name="AutoShape 6"/>
          <p:cNvSpPr>
            <a:spLocks noChangeArrowheads="1"/>
          </p:cNvSpPr>
          <p:nvPr/>
        </p:nvSpPr>
        <p:spPr bwMode="auto">
          <a:xfrm flipV="1">
            <a:off x="5608638" y="51943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 dirty="0"/>
          </a:p>
        </p:txBody>
      </p:sp>
      <p:sp>
        <p:nvSpPr>
          <p:cNvPr id="37893" name="AutoShape 7"/>
          <p:cNvSpPr>
            <a:spLocks noChangeArrowheads="1"/>
          </p:cNvSpPr>
          <p:nvPr/>
        </p:nvSpPr>
        <p:spPr bwMode="auto">
          <a:xfrm flipH="1">
            <a:off x="6413500" y="52832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 dirty="0"/>
          </a:p>
        </p:txBody>
      </p:sp>
      <p:sp>
        <p:nvSpPr>
          <p:cNvPr id="37894" name="AutoShape 8"/>
          <p:cNvSpPr>
            <a:spLocks noChangeArrowheads="1"/>
          </p:cNvSpPr>
          <p:nvPr/>
        </p:nvSpPr>
        <p:spPr bwMode="auto">
          <a:xfrm>
            <a:off x="0" y="5283200"/>
            <a:ext cx="2730500" cy="1574800"/>
          </a:xfrm>
          <a:prstGeom prst="rtTriangle">
            <a:avLst/>
          </a:prstGeom>
          <a:solidFill>
            <a:srgbClr val="FDAE2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 dirty="0"/>
          </a:p>
        </p:txBody>
      </p:sp>
      <p:sp>
        <p:nvSpPr>
          <p:cNvPr id="3789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-1056904" y="878774"/>
            <a:ext cx="9963398" cy="3731944"/>
          </a:xfrm>
          <a:noFill/>
        </p:spPr>
        <p:txBody>
          <a:bodyPr/>
          <a:lstStyle/>
          <a:p>
            <a:pPr marL="1371600" lvl="3" algn="ctr">
              <a:tabLst>
                <a:tab pos="1828800" algn="l"/>
              </a:tabLst>
            </a:pP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/>
            </a:r>
            <a:br>
              <a:rPr lang="en-GB" i="1" dirty="0" smtClean="0"/>
            </a:br>
            <a:r>
              <a:rPr lang="ru-RU" sz="3200" dirty="0" smtClean="0"/>
              <a:t>Упрощение и повышение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надежности и </a:t>
            </a:r>
            <a:r>
              <a:rPr lang="ru-RU" sz="3200" dirty="0" err="1" smtClean="0"/>
              <a:t>энерго-эффективности</a:t>
            </a:r>
            <a:r>
              <a:rPr lang="ru-RU" sz="3200" dirty="0" smtClean="0"/>
              <a:t> системы непрерывного питания </a:t>
            </a:r>
            <a:r>
              <a:rPr lang="ru-RU" sz="3200" dirty="0" err="1" smtClean="0"/>
              <a:t>ЦОДов</a:t>
            </a:r>
            <a:r>
              <a:rPr lang="ru-RU" sz="3200" dirty="0" smtClean="0"/>
              <a:t> большой мощности при помощи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дизельных роторных ИБП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err="1" smtClean="0"/>
              <a:t>Ren</a:t>
            </a:r>
            <a:r>
              <a:rPr lang="cs-CZ" sz="3200" dirty="0" smtClean="0"/>
              <a:t>é Lacina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400" dirty="0" smtClean="0"/>
          </a:p>
        </p:txBody>
      </p:sp>
      <p:pic>
        <p:nvPicPr>
          <p:cNvPr id="37896" name="Picture 11" descr="NEW PGM Layo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1675" y="5345113"/>
            <a:ext cx="3225800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12" descr="slide0199_image5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288" y="5356225"/>
            <a:ext cx="2808287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Text Box 13"/>
          <p:cNvSpPr txBox="1">
            <a:spLocks noChangeArrowheads="1"/>
          </p:cNvSpPr>
          <p:nvPr/>
        </p:nvSpPr>
        <p:spPr bwMode="auto">
          <a:xfrm>
            <a:off x="190500" y="6583363"/>
            <a:ext cx="152241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200"/>
              <a:t>Ride through systems</a:t>
            </a:r>
            <a:endParaRPr lang="en-GB" sz="1200"/>
          </a:p>
        </p:txBody>
      </p:sp>
      <p:sp>
        <p:nvSpPr>
          <p:cNvPr id="37899" name="Text Box 14"/>
          <p:cNvSpPr txBox="1">
            <a:spLocks noChangeArrowheads="1"/>
          </p:cNvSpPr>
          <p:nvPr/>
        </p:nvSpPr>
        <p:spPr bwMode="auto">
          <a:xfrm>
            <a:off x="7620000" y="6557963"/>
            <a:ext cx="13462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200"/>
              <a:t>Diesel UPS systems</a:t>
            </a:r>
            <a:endParaRPr lang="en-GB" sz="1200"/>
          </a:p>
        </p:txBody>
      </p:sp>
      <p:sp>
        <p:nvSpPr>
          <p:cNvPr id="37900" name="Text Box 15"/>
          <p:cNvSpPr txBox="1">
            <a:spLocks noChangeArrowheads="1"/>
          </p:cNvSpPr>
          <p:nvPr/>
        </p:nvSpPr>
        <p:spPr bwMode="auto">
          <a:xfrm>
            <a:off x="3322638" y="5821363"/>
            <a:ext cx="2143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/>
              <a:t>www.hitec-ups.com</a:t>
            </a:r>
            <a:endParaRPr lang="en-GB" sz="18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5" descr="OPEN UPS 2006 FINAL klein 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4499" y="1893888"/>
            <a:ext cx="3576637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44"/>
          <p:cNvSpPr txBox="1">
            <a:spLocks noChangeArrowheads="1"/>
          </p:cNvSpPr>
          <p:nvPr/>
        </p:nvSpPr>
        <p:spPr bwMode="auto">
          <a:xfrm>
            <a:off x="173037" y="1560202"/>
            <a:ext cx="8747125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b="0" dirty="0" smtClean="0"/>
              <a:t>ДГУ</a:t>
            </a:r>
            <a:r>
              <a:rPr lang="en-US" sz="2000" b="0" dirty="0" smtClean="0"/>
              <a:t> + </a:t>
            </a:r>
            <a:r>
              <a:rPr lang="ru-RU" sz="2000" b="0" dirty="0" smtClean="0"/>
              <a:t>электромагнитный накопитель </a:t>
            </a:r>
            <a:endParaRPr lang="en-US" sz="2000" b="0" dirty="0" smtClean="0"/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sz="2000" b="0" dirty="0" smtClean="0"/>
              <a:t>     </a:t>
            </a:r>
            <a:r>
              <a:rPr lang="ru-RU" sz="2000" b="0" dirty="0" smtClean="0"/>
              <a:t>кинетической энергии</a:t>
            </a:r>
            <a:r>
              <a:rPr lang="en-US" sz="2000" b="0" dirty="0" smtClean="0"/>
              <a:t> = </a:t>
            </a:r>
            <a:r>
              <a:rPr lang="ru-RU" sz="2000" b="0" dirty="0" smtClean="0"/>
              <a:t>Комплектное </a:t>
            </a:r>
            <a:endParaRPr lang="en-US" sz="2000" b="0" dirty="0" smtClean="0"/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sz="2000" b="0" dirty="0" smtClean="0"/>
              <a:t>     </a:t>
            </a:r>
            <a:r>
              <a:rPr lang="ru-RU" sz="2000" b="0" dirty="0" smtClean="0"/>
              <a:t>бесперебойное</a:t>
            </a:r>
            <a:r>
              <a:rPr lang="en-US" sz="2000" b="0" dirty="0" smtClean="0"/>
              <a:t>, </a:t>
            </a:r>
            <a:r>
              <a:rPr lang="ru-RU" sz="2000" b="0" dirty="0" smtClean="0"/>
              <a:t>непрерывное </a:t>
            </a:r>
            <a:endParaRPr lang="en-US" sz="2000" b="0" dirty="0" smtClean="0"/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sz="2000" b="0" dirty="0" smtClean="0"/>
              <a:t>	</a:t>
            </a:r>
            <a:r>
              <a:rPr lang="ru-RU" sz="2000" b="0" dirty="0" smtClean="0"/>
              <a:t>и резервное</a:t>
            </a:r>
            <a:r>
              <a:rPr lang="en-US" sz="2000" b="0" dirty="0" smtClean="0"/>
              <a:t> </a:t>
            </a:r>
            <a:r>
              <a:rPr lang="ru-RU" sz="2000" b="0" dirty="0" smtClean="0"/>
              <a:t>электроснабжение </a:t>
            </a:r>
            <a:endParaRPr lang="en-GB" sz="20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000" b="0" dirty="0"/>
              <a:t>Сочетает функции </a:t>
            </a:r>
            <a:r>
              <a:rPr lang="ru-RU" sz="2000" b="0" dirty="0" smtClean="0"/>
              <a:t>ИБП </a:t>
            </a:r>
            <a:r>
              <a:rPr lang="ru-RU" sz="2000" b="0" dirty="0"/>
              <a:t>и дизель-генераторной установки в одном </a:t>
            </a:r>
            <a:r>
              <a:rPr lang="ru-RU" sz="2000" b="0" dirty="0" smtClean="0"/>
              <a:t>устройстве</a:t>
            </a:r>
            <a:endParaRPr lang="en-GB" sz="20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000" b="0" dirty="0"/>
              <a:t>Высоконадежная проверенная и испытанная </a:t>
            </a:r>
            <a:r>
              <a:rPr lang="ru-RU" sz="2000" b="0" dirty="0" smtClean="0"/>
              <a:t>конструкция</a:t>
            </a:r>
            <a:endParaRPr lang="en-GB" sz="20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000" b="0" dirty="0"/>
              <a:t>Пригоден для питания больших </a:t>
            </a:r>
            <a:r>
              <a:rPr lang="ru-RU" sz="2000" b="0" dirty="0" smtClean="0"/>
              <a:t>мощностей, </a:t>
            </a:r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</a:pPr>
            <a:r>
              <a:rPr lang="ru-RU" sz="2000" b="0" dirty="0" smtClean="0"/>
              <a:t>     единичная мощность 500 – 3000 </a:t>
            </a:r>
            <a:r>
              <a:rPr lang="ru-RU" sz="2000" b="0" dirty="0" err="1" smtClean="0"/>
              <a:t>кВА</a:t>
            </a:r>
            <a:r>
              <a:rPr lang="ru-RU" sz="2000" b="0" dirty="0" smtClean="0"/>
              <a:t> при </a:t>
            </a:r>
            <a:r>
              <a:rPr lang="en-US" sz="2000" b="0" dirty="0" smtClean="0"/>
              <a:t>U </a:t>
            </a:r>
            <a:r>
              <a:rPr lang="en-US" sz="2000" b="0" dirty="0"/>
              <a:t>= </a:t>
            </a:r>
            <a:r>
              <a:rPr lang="ru-RU" sz="2000" b="0" dirty="0"/>
              <a:t>0,4 – 20 </a:t>
            </a:r>
            <a:r>
              <a:rPr lang="ru-RU" sz="2000" b="0" dirty="0" smtClean="0"/>
              <a:t>кВ</a:t>
            </a:r>
            <a:endParaRPr lang="en-GB" sz="2000" b="0" dirty="0"/>
          </a:p>
        </p:txBody>
      </p:sp>
      <p:sp>
        <p:nvSpPr>
          <p:cNvPr id="51204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600"/>
              <a:t>Описание системы</a:t>
            </a:r>
            <a:r>
              <a:rPr lang="nl-NL" sz="3600"/>
              <a:t/>
            </a:r>
            <a:br>
              <a:rPr lang="nl-NL" sz="3600"/>
            </a:br>
            <a:endParaRPr lang="en-GB" sz="24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 b="4921"/>
          <a:stretch>
            <a:fillRect/>
          </a:stretch>
        </p:blipFill>
        <p:spPr bwMode="auto">
          <a:xfrm>
            <a:off x="871538" y="1163782"/>
            <a:ext cx="7067550" cy="4785756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630363" y="1968500"/>
            <a:ext cx="2763837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250" tIns="133350" rIns="95250" bIns="133350" anchor="ctr" anchorCtr="1"/>
          <a:lstStyle/>
          <a:p>
            <a:pPr marL="342900" indent="-342900" eaLnBrk="0" hangingPunct="0">
              <a:lnSpc>
                <a:spcPct val="180000"/>
              </a:lnSpc>
              <a:buClrTx/>
              <a:buSzTx/>
              <a:buFontTx/>
              <a:buNone/>
            </a:pPr>
            <a:r>
              <a:rPr lang="ru-RU" sz="2000"/>
              <a:t>Проблема</a:t>
            </a:r>
            <a:endParaRPr lang="nl-NL" sz="200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756275" y="1963738"/>
            <a:ext cx="192405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33350" rIns="0" bIns="133350" anchor="ctr"/>
          <a:lstStyle/>
          <a:p>
            <a:pPr marL="342900" indent="-342900" algn="l" eaLnBrk="0" hangingPunct="0">
              <a:lnSpc>
                <a:spcPct val="180000"/>
              </a:lnSpc>
              <a:buClrTx/>
              <a:buSzTx/>
              <a:buFontTx/>
              <a:buNone/>
            </a:pPr>
            <a:r>
              <a:rPr lang="ru-RU" sz="2000"/>
              <a:t>Решение</a:t>
            </a:r>
            <a:endParaRPr lang="nl-NL" sz="2000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595438" y="4425950"/>
            <a:ext cx="1285875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/>
              <a:t>Колебания</a:t>
            </a:r>
          </a:p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/>
              <a:t>частоты</a:t>
            </a:r>
            <a:endParaRPr lang="nl-NL" sz="1600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1056904" y="2620963"/>
            <a:ext cx="134974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 dirty="0" smtClean="0"/>
              <a:t>Пики</a:t>
            </a:r>
          </a:p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 dirty="0" smtClean="0"/>
              <a:t>напряжения</a:t>
            </a:r>
            <a:endParaRPr lang="nl-NL" sz="1600" dirty="0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3071813" y="4057650"/>
            <a:ext cx="12954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/>
              <a:t>Перебои в</a:t>
            </a:r>
          </a:p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/>
              <a:t> питании</a:t>
            </a:r>
            <a:endParaRPr lang="nl-NL" sz="1600"/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2536825" y="2776538"/>
            <a:ext cx="1258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>
                <a:solidFill>
                  <a:srgbClr val="00007E"/>
                </a:solidFill>
              </a:rPr>
              <a:t>Падение</a:t>
            </a:r>
          </a:p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>
                <a:solidFill>
                  <a:srgbClr val="00007E"/>
                </a:solidFill>
              </a:rPr>
              <a:t>напряжения</a:t>
            </a:r>
            <a:endParaRPr lang="nl-NL" sz="1600"/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3760788" y="2613025"/>
            <a:ext cx="170021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r>
              <a:rPr lang="ru-RU" sz="1600"/>
              <a:t>Радиочастотные помехи</a:t>
            </a:r>
            <a:endParaRPr lang="nl-NL" sz="1600"/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4452938" y="4364038"/>
            <a:ext cx="129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endParaRPr lang="nl-NL" sz="1600"/>
          </a:p>
          <a:p>
            <a:pPr marL="342900" indent="-342900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600">
                <a:solidFill>
                  <a:srgbClr val="00007E"/>
                </a:solidFill>
              </a:rPr>
              <a:t>Переходные</a:t>
            </a:r>
          </a:p>
          <a:p>
            <a:pPr marL="342900" indent="-342900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600">
                <a:solidFill>
                  <a:srgbClr val="00007E"/>
                </a:solidFill>
              </a:rPr>
              <a:t>процессы</a:t>
            </a:r>
            <a:endParaRPr lang="en-GB" sz="1600">
              <a:solidFill>
                <a:srgbClr val="00007E"/>
              </a:solidFill>
            </a:endParaRPr>
          </a:p>
          <a:p>
            <a:pPr marL="342900" indent="-342900" eaLnBrk="0" hangingPunct="0">
              <a:lnSpc>
                <a:spcPct val="80000"/>
              </a:lnSpc>
              <a:buClrTx/>
              <a:buSzTx/>
              <a:buFontTx/>
              <a:buNone/>
            </a:pPr>
            <a:endParaRPr lang="nl-NL" sz="1600"/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5106988" y="3289300"/>
            <a:ext cx="12192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9050" rIns="0" bIns="19050"/>
          <a:lstStyle/>
          <a:p>
            <a:pPr marL="342900" indent="-342900" eaLnBrk="0" hangingPunct="0">
              <a:buClrTx/>
              <a:buSzTx/>
              <a:buFontTx/>
              <a:buNone/>
            </a:pPr>
            <a:r>
              <a:rPr lang="nl-NL" sz="1600" dirty="0" err="1">
                <a:solidFill>
                  <a:schemeClr val="bg1"/>
                </a:solidFill>
              </a:rPr>
              <a:t>Hitec</a:t>
            </a:r>
            <a:r>
              <a:rPr lang="nl-NL" sz="1600" dirty="0">
                <a:solidFill>
                  <a:schemeClr val="bg1"/>
                </a:solidFill>
              </a:rPr>
              <a:t> </a:t>
            </a:r>
          </a:p>
          <a:p>
            <a:pPr marL="342900" indent="-342900" eaLnBrk="0" hangingPunct="0">
              <a:buClrTx/>
              <a:buSzTx/>
              <a:buFontTx/>
              <a:buNone/>
            </a:pPr>
            <a:r>
              <a:rPr lang="ru-RU" sz="1600" dirty="0">
                <a:solidFill>
                  <a:schemeClr val="bg1"/>
                </a:solidFill>
              </a:rPr>
              <a:t>ДР </a:t>
            </a:r>
            <a:r>
              <a:rPr lang="ru-RU" sz="1600" dirty="0" smtClean="0">
                <a:solidFill>
                  <a:schemeClr val="bg1"/>
                </a:solidFill>
              </a:rPr>
              <a:t>ИГБП</a:t>
            </a:r>
            <a:endParaRPr lang="nl-NL" sz="1600" dirty="0">
              <a:solidFill>
                <a:schemeClr val="bg1"/>
              </a:solidFill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2211863" y="1185843"/>
            <a:ext cx="4745210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  <a:buClrTx/>
              <a:buSzTx/>
            </a:pPr>
            <a:r>
              <a:rPr lang="ru-RU" sz="2800" dirty="0" smtClean="0"/>
              <a:t>Непрерывное</a:t>
            </a:r>
            <a:r>
              <a:rPr lang="en-GB" sz="2800" dirty="0" smtClean="0"/>
              <a:t>, </a:t>
            </a:r>
            <a:r>
              <a:rPr lang="ru-RU" sz="2800" dirty="0" smtClean="0"/>
              <a:t>резервное</a:t>
            </a:r>
            <a:endParaRPr lang="en-US" sz="2800" dirty="0" smtClean="0"/>
          </a:p>
          <a:p>
            <a:pPr algn="ctr" eaLnBrk="0" hangingPunct="0">
              <a:spcBef>
                <a:spcPct val="0"/>
              </a:spcBef>
              <a:buClrTx/>
              <a:buSzTx/>
            </a:pPr>
            <a:r>
              <a:rPr lang="ru-RU" sz="2800" dirty="0" smtClean="0"/>
              <a:t> и</a:t>
            </a:r>
            <a:r>
              <a:rPr lang="en-GB" sz="2800" dirty="0" smtClean="0"/>
              <a:t> </a:t>
            </a:r>
            <a:r>
              <a:rPr lang="ru-RU" sz="2800" dirty="0"/>
              <a:t>чистое электропитание</a:t>
            </a:r>
            <a:endParaRPr lang="en-GB" sz="2800" dirty="0"/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476745" y="5951806"/>
            <a:ext cx="794159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3200" dirty="0" smtClean="0"/>
              <a:t>Защита </a:t>
            </a:r>
            <a:r>
              <a:rPr lang="ru-RU" sz="3200" dirty="0"/>
              <a:t>критически важных процессов</a:t>
            </a:r>
            <a:endParaRPr lang="en-GB" sz="3200" dirty="0"/>
          </a:p>
        </p:txBody>
      </p:sp>
      <p:sp>
        <p:nvSpPr>
          <p:cNvPr id="48142" name="Rectangle 2"/>
          <p:cNvSpPr>
            <a:spLocks noChangeArrowheads="1"/>
          </p:cNvSpPr>
          <p:nvPr/>
        </p:nvSpPr>
        <p:spPr bwMode="auto">
          <a:xfrm>
            <a:off x="1291277" y="369125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600" dirty="0" smtClean="0"/>
              <a:t>ДР ИГБП</a:t>
            </a:r>
            <a:endParaRPr lang="en-GB" sz="2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8113" y="949325"/>
            <a:ext cx="8867775" cy="800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>
                <a:solidFill>
                  <a:schemeClr val="tx1"/>
                </a:solidFill>
              </a:rPr>
              <a:t>Простая </a:t>
            </a:r>
            <a:r>
              <a:rPr lang="ru-RU" sz="2200" dirty="0" smtClean="0">
                <a:solidFill>
                  <a:schemeClr val="tx1"/>
                </a:solidFill>
              </a:rPr>
              <a:t>конструкция</a:t>
            </a:r>
            <a:r>
              <a:rPr lang="en-US" sz="2400" dirty="0" smtClean="0"/>
              <a:t>:</a:t>
            </a:r>
            <a:r>
              <a:rPr lang="en-GB" sz="2200" dirty="0" smtClean="0">
                <a:solidFill>
                  <a:schemeClr val="tx1"/>
                </a:solidFill>
              </a:rPr>
              <a:t> 4 </a:t>
            </a:r>
            <a:r>
              <a:rPr lang="ru-RU" sz="2200" dirty="0">
                <a:solidFill>
                  <a:schemeClr val="tx1"/>
                </a:solidFill>
              </a:rPr>
              <a:t>основных </a:t>
            </a:r>
            <a:r>
              <a:rPr lang="ru-RU" sz="2200" dirty="0" smtClean="0">
                <a:solidFill>
                  <a:schemeClr val="tx1"/>
                </a:solidFill>
              </a:rPr>
              <a:t>составляющих</a:t>
            </a:r>
            <a:endParaRPr lang="en-US" sz="2200" dirty="0" smtClean="0">
              <a:solidFill>
                <a:schemeClr val="tx1"/>
              </a:solidFill>
            </a:endParaRPr>
          </a:p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и </a:t>
            </a:r>
            <a:r>
              <a:rPr lang="ru-RU" sz="2200" dirty="0">
                <a:solidFill>
                  <a:schemeClr val="tx1"/>
                </a:solidFill>
              </a:rPr>
              <a:t>отсутствие силовой электроники</a:t>
            </a:r>
            <a:endParaRPr lang="en-GB" sz="2200" dirty="0">
              <a:solidFill>
                <a:schemeClr val="tx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5587" y="1680462"/>
            <a:ext cx="8888413" cy="5021262"/>
            <a:chOff x="167" y="985"/>
            <a:chExt cx="5599" cy="3163"/>
          </a:xfrm>
        </p:grpSpPr>
        <p:sp>
          <p:nvSpPr>
            <p:cNvPr id="8198" name="Rectangle 5"/>
            <p:cNvSpPr>
              <a:spLocks noChangeArrowheads="1"/>
            </p:cNvSpPr>
            <p:nvPr/>
          </p:nvSpPr>
          <p:spPr bwMode="auto">
            <a:xfrm>
              <a:off x="228" y="985"/>
              <a:ext cx="5207" cy="30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8194" name="Object 6"/>
            <p:cNvGraphicFramePr>
              <a:graphicFrameLocks noChangeAspect="1"/>
            </p:cNvGraphicFramePr>
            <p:nvPr/>
          </p:nvGraphicFramePr>
          <p:xfrm>
            <a:off x="703" y="1985"/>
            <a:ext cx="3481" cy="1648"/>
          </p:xfrm>
          <a:graphic>
            <a:graphicData uri="http://schemas.openxmlformats.org/presentationml/2006/ole">
              <p:oleObj spid="_x0000_s53250" name="Bitmap Image" r:id="rId4" imgW="4571429" imgH="2161905" progId="PBrush">
                <p:embed/>
              </p:oleObj>
            </a:graphicData>
          </a:graphic>
        </p:graphicFrame>
        <p:sp>
          <p:nvSpPr>
            <p:cNvPr id="8199" name="Oval 7"/>
            <p:cNvSpPr>
              <a:spLocks noChangeArrowheads="1"/>
            </p:cNvSpPr>
            <p:nvPr/>
          </p:nvSpPr>
          <p:spPr bwMode="auto">
            <a:xfrm>
              <a:off x="2636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>
              <a:off x="2924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321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369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3500" y="1546"/>
              <a:ext cx="1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2636" y="1354"/>
              <a:ext cx="13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2588" y="1566"/>
              <a:ext cx="1488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 flipV="1">
              <a:off x="3596" y="1546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3980" y="1546"/>
              <a:ext cx="81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 flipH="1">
              <a:off x="1340" y="1546"/>
              <a:ext cx="129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956" y="1546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2922" y="1040"/>
              <a:ext cx="1005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Дроссель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2869" y="3625"/>
              <a:ext cx="1289" cy="5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Синхронный</a:t>
              </a:r>
            </a:p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генератор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2" name="Text Box 20"/>
            <p:cNvSpPr txBox="1">
              <a:spLocks noChangeArrowheads="1"/>
            </p:cNvSpPr>
            <p:nvPr/>
          </p:nvSpPr>
          <p:spPr bwMode="auto">
            <a:xfrm>
              <a:off x="167" y="3593"/>
              <a:ext cx="1198" cy="5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</a:pPr>
              <a:r>
                <a:rPr lang="ru-RU" sz="2400">
                  <a:solidFill>
                    <a:schemeClr val="tx1"/>
                  </a:solidFill>
                </a:rPr>
                <a:t>Дизельный</a:t>
              </a:r>
            </a:p>
            <a:p>
              <a:pPr eaLnBrk="0" hangingPunct="0">
                <a:spcBef>
                  <a:spcPct val="0"/>
                </a:spcBef>
                <a:buClrTx/>
                <a:buSzTx/>
              </a:pPr>
              <a:r>
                <a:rPr lang="ru-RU" sz="2400">
                  <a:solidFill>
                    <a:schemeClr val="tx1"/>
                  </a:solidFill>
                </a:rPr>
                <a:t>двигатель 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8213" name="Text Box 21"/>
            <p:cNvSpPr txBox="1">
              <a:spLocks noChangeArrowheads="1"/>
            </p:cNvSpPr>
            <p:nvPr/>
          </p:nvSpPr>
          <p:spPr bwMode="auto">
            <a:xfrm>
              <a:off x="1469" y="3625"/>
              <a:ext cx="1284" cy="5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 Накопитель</a:t>
              </a:r>
            </a:p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 энергии 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4" name="Text Box 22"/>
            <p:cNvSpPr txBox="1">
              <a:spLocks noChangeArrowheads="1"/>
            </p:cNvSpPr>
            <p:nvPr/>
          </p:nvSpPr>
          <p:spPr bwMode="auto">
            <a:xfrm>
              <a:off x="232" y="1401"/>
              <a:ext cx="54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Сеть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4801" y="1408"/>
              <a:ext cx="96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Нагрузка</a:t>
              </a:r>
              <a:endParaRPr lang="en-GB" sz="2400">
                <a:solidFill>
                  <a:schemeClr val="tx1"/>
                </a:solidFill>
              </a:endParaRPr>
            </a:p>
          </p:txBody>
        </p:sp>
      </p:grp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2379663" y="232662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/>
              <a:t>Описание системы</a:t>
            </a:r>
            <a:endParaRPr lang="en-GB" sz="24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8113" y="949325"/>
            <a:ext cx="8867775" cy="800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>
                <a:solidFill>
                  <a:schemeClr val="tx1"/>
                </a:solidFill>
              </a:rPr>
              <a:t>Простая </a:t>
            </a:r>
            <a:r>
              <a:rPr lang="ru-RU" sz="2200" dirty="0" smtClean="0">
                <a:solidFill>
                  <a:schemeClr val="tx1"/>
                </a:solidFill>
              </a:rPr>
              <a:t>конструкция</a:t>
            </a:r>
            <a:r>
              <a:rPr lang="en-US" sz="2400" dirty="0" smtClean="0"/>
              <a:t>:</a:t>
            </a:r>
            <a:r>
              <a:rPr lang="cs-CZ" sz="2400" dirty="0" smtClean="0"/>
              <a:t> </a:t>
            </a:r>
            <a:r>
              <a:rPr lang="cs-CZ" sz="2200" dirty="0" smtClean="0">
                <a:solidFill>
                  <a:schemeClr val="tx1"/>
                </a:solidFill>
              </a:rPr>
              <a:t>4 </a:t>
            </a:r>
            <a:r>
              <a:rPr lang="ru-RU" sz="2200" dirty="0" smtClean="0">
                <a:solidFill>
                  <a:schemeClr val="tx1"/>
                </a:solidFill>
              </a:rPr>
              <a:t>основных составляющих</a:t>
            </a:r>
            <a:endParaRPr lang="en-US" sz="2200" dirty="0" smtClean="0">
              <a:solidFill>
                <a:schemeClr val="tx1"/>
              </a:solidFill>
            </a:endParaRPr>
          </a:p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и </a:t>
            </a:r>
            <a:r>
              <a:rPr lang="ru-RU" sz="2200" dirty="0">
                <a:solidFill>
                  <a:schemeClr val="tx1"/>
                </a:solidFill>
              </a:rPr>
              <a:t>отсутствие силовой электроники</a:t>
            </a:r>
            <a:endParaRPr lang="en-GB" sz="2200" dirty="0">
              <a:solidFill>
                <a:schemeClr val="tx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0662" y="1680462"/>
            <a:ext cx="8923338" cy="5002213"/>
            <a:chOff x="145" y="985"/>
            <a:chExt cx="5621" cy="3151"/>
          </a:xfrm>
        </p:grpSpPr>
        <p:sp>
          <p:nvSpPr>
            <p:cNvPr id="8198" name="Rectangle 5"/>
            <p:cNvSpPr>
              <a:spLocks noChangeArrowheads="1"/>
            </p:cNvSpPr>
            <p:nvPr/>
          </p:nvSpPr>
          <p:spPr bwMode="auto">
            <a:xfrm>
              <a:off x="228" y="985"/>
              <a:ext cx="5207" cy="30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8194" name="Object 6"/>
            <p:cNvGraphicFramePr>
              <a:graphicFrameLocks noChangeAspect="1"/>
            </p:cNvGraphicFramePr>
            <p:nvPr/>
          </p:nvGraphicFramePr>
          <p:xfrm>
            <a:off x="703" y="1985"/>
            <a:ext cx="3481" cy="1648"/>
          </p:xfrm>
          <a:graphic>
            <a:graphicData uri="http://schemas.openxmlformats.org/presentationml/2006/ole">
              <p:oleObj spid="_x0000_s186370" name="Bitmap Image" r:id="rId4" imgW="4571429" imgH="2161905" progId="PBrush">
                <p:embed/>
              </p:oleObj>
            </a:graphicData>
          </a:graphic>
        </p:graphicFrame>
        <p:sp>
          <p:nvSpPr>
            <p:cNvPr id="8199" name="Oval 7"/>
            <p:cNvSpPr>
              <a:spLocks noChangeArrowheads="1"/>
            </p:cNvSpPr>
            <p:nvPr/>
          </p:nvSpPr>
          <p:spPr bwMode="auto">
            <a:xfrm>
              <a:off x="2636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>
              <a:off x="2924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321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369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3500" y="1546"/>
              <a:ext cx="1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2636" y="1354"/>
              <a:ext cx="13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2588" y="1566"/>
              <a:ext cx="1488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 flipV="1">
              <a:off x="3596" y="1546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3980" y="1546"/>
              <a:ext cx="81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 flipH="1">
              <a:off x="1340" y="1546"/>
              <a:ext cx="129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956" y="1546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2922" y="1040"/>
              <a:ext cx="1005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Дроссель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3" name="Text Box 21"/>
            <p:cNvSpPr txBox="1">
              <a:spLocks noChangeArrowheads="1"/>
            </p:cNvSpPr>
            <p:nvPr/>
          </p:nvSpPr>
          <p:spPr bwMode="auto">
            <a:xfrm>
              <a:off x="145" y="3438"/>
              <a:ext cx="5479" cy="6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</a:pPr>
              <a:r>
                <a:rPr lang="ru-RU" sz="1600" dirty="0" smtClean="0"/>
                <a:t>Все основные энергетические элементы  - синхронный генератор, ротор накопителя энергии и дизель  -  собраны на одной раме  и соединены простой  </a:t>
              </a:r>
              <a:r>
                <a:rPr lang="ru-RU" sz="1600" dirty="0" err="1" smtClean="0"/>
                <a:t>соосной</a:t>
              </a:r>
              <a:r>
                <a:rPr lang="ru-RU" sz="1600" dirty="0" smtClean="0"/>
                <a:t> механической связью. Следовательно, не нужны никакие внутренние силовые электрические соединения, коммутационная аппаратура</a:t>
              </a:r>
              <a:r>
                <a:rPr lang="cs-CZ" sz="1600" dirty="0" smtClean="0"/>
                <a:t> </a:t>
              </a:r>
              <a:r>
                <a:rPr lang="ru-RU" sz="1600" dirty="0" smtClean="0"/>
                <a:t>...</a:t>
              </a:r>
              <a:endParaRPr lang="en-US" sz="1600" dirty="0" smtClean="0"/>
            </a:p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endParaRPr lang="ru-RU" sz="200" dirty="0">
                <a:solidFill>
                  <a:schemeClr val="tx1"/>
                </a:solidFill>
              </a:endParaRPr>
            </a:p>
          </p:txBody>
        </p:sp>
        <p:sp>
          <p:nvSpPr>
            <p:cNvPr id="8214" name="Text Box 22"/>
            <p:cNvSpPr txBox="1">
              <a:spLocks noChangeArrowheads="1"/>
            </p:cNvSpPr>
            <p:nvPr/>
          </p:nvSpPr>
          <p:spPr bwMode="auto">
            <a:xfrm>
              <a:off x="232" y="1401"/>
              <a:ext cx="54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Сеть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4801" y="1408"/>
              <a:ext cx="96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Нагрузка</a:t>
              </a:r>
              <a:endParaRPr lang="en-GB" sz="2400">
                <a:solidFill>
                  <a:schemeClr val="tx1"/>
                </a:solidFill>
              </a:endParaRPr>
            </a:p>
          </p:txBody>
        </p:sp>
      </p:grp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2379663" y="232662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/>
              <a:t>Описание системы</a:t>
            </a:r>
            <a:endParaRPr lang="en-GB" sz="24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8113" y="949325"/>
            <a:ext cx="9801534" cy="800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Из за низкого числа составляющих и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связей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получается </a:t>
            </a:r>
          </a:p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принципиально </a:t>
            </a:r>
            <a:r>
              <a:rPr lang="ru-RU" sz="2400" dirty="0" smtClean="0"/>
              <a:t>максимальная надежность </a:t>
            </a:r>
            <a:endParaRPr lang="en-GB" sz="2200" dirty="0">
              <a:solidFill>
                <a:schemeClr val="tx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0662" y="1680462"/>
            <a:ext cx="8923338" cy="5002213"/>
            <a:chOff x="145" y="985"/>
            <a:chExt cx="5621" cy="3151"/>
          </a:xfrm>
        </p:grpSpPr>
        <p:sp>
          <p:nvSpPr>
            <p:cNvPr id="8198" name="Rectangle 5"/>
            <p:cNvSpPr>
              <a:spLocks noChangeArrowheads="1"/>
            </p:cNvSpPr>
            <p:nvPr/>
          </p:nvSpPr>
          <p:spPr bwMode="auto">
            <a:xfrm>
              <a:off x="228" y="985"/>
              <a:ext cx="5207" cy="304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8194" name="Object 6"/>
            <p:cNvGraphicFramePr>
              <a:graphicFrameLocks noChangeAspect="1"/>
            </p:cNvGraphicFramePr>
            <p:nvPr/>
          </p:nvGraphicFramePr>
          <p:xfrm>
            <a:off x="703" y="1985"/>
            <a:ext cx="3481" cy="1648"/>
          </p:xfrm>
          <a:graphic>
            <a:graphicData uri="http://schemas.openxmlformats.org/presentationml/2006/ole">
              <p:oleObj spid="_x0000_s187394" name="Bitmap Image" r:id="rId4" imgW="4571429" imgH="2161905" progId="PBrush">
                <p:embed/>
              </p:oleObj>
            </a:graphicData>
          </a:graphic>
        </p:graphicFrame>
        <p:sp>
          <p:nvSpPr>
            <p:cNvPr id="8199" name="Oval 7"/>
            <p:cNvSpPr>
              <a:spLocks noChangeArrowheads="1"/>
            </p:cNvSpPr>
            <p:nvPr/>
          </p:nvSpPr>
          <p:spPr bwMode="auto">
            <a:xfrm>
              <a:off x="2636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auto">
            <a:xfrm>
              <a:off x="2924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321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3692" y="1402"/>
              <a:ext cx="288" cy="288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3500" y="1546"/>
              <a:ext cx="1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4" name="Line 12"/>
            <p:cNvSpPr>
              <a:spLocks noChangeShapeType="1"/>
            </p:cNvSpPr>
            <p:nvPr/>
          </p:nvSpPr>
          <p:spPr bwMode="auto">
            <a:xfrm>
              <a:off x="2636" y="1354"/>
              <a:ext cx="134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2588" y="1566"/>
              <a:ext cx="1488" cy="24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 flipV="1">
              <a:off x="3596" y="1546"/>
              <a:ext cx="0" cy="81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3980" y="1546"/>
              <a:ext cx="81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 flipH="1">
              <a:off x="1340" y="1546"/>
              <a:ext cx="129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956" y="1546"/>
              <a:ext cx="43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2922" y="1040"/>
              <a:ext cx="1005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Дроссель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3" name="Text Box 21"/>
            <p:cNvSpPr txBox="1">
              <a:spLocks noChangeArrowheads="1"/>
            </p:cNvSpPr>
            <p:nvPr/>
          </p:nvSpPr>
          <p:spPr bwMode="auto">
            <a:xfrm>
              <a:off x="145" y="3438"/>
              <a:ext cx="5479" cy="6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</a:pPr>
              <a:r>
                <a:rPr lang="ru-RU" sz="1600" dirty="0" smtClean="0"/>
                <a:t>Все основные энергетические элементы  - синхронный генератор, ротор накопителя энергии и дизель  -  собраны на одной раме  и соединены простой  </a:t>
              </a:r>
              <a:r>
                <a:rPr lang="ru-RU" sz="1600" dirty="0" err="1" smtClean="0"/>
                <a:t>соосной</a:t>
              </a:r>
              <a:r>
                <a:rPr lang="ru-RU" sz="1600" dirty="0" smtClean="0"/>
                <a:t> механической связью. Следовательно, не нужны никакие внутренние силовые электрические соединения, коммутационная </a:t>
              </a:r>
              <a:r>
                <a:rPr lang="ru-RU" sz="1400" dirty="0" smtClean="0"/>
                <a:t>аппаратура</a:t>
              </a:r>
              <a:r>
                <a:rPr lang="ru-RU" sz="1600" dirty="0" smtClean="0"/>
                <a:t>....</a:t>
              </a:r>
              <a:endParaRPr lang="en-US" sz="1600" dirty="0" smtClean="0"/>
            </a:p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endParaRPr lang="ru-RU" sz="200" dirty="0">
                <a:solidFill>
                  <a:schemeClr val="tx1"/>
                </a:solidFill>
              </a:endParaRPr>
            </a:p>
          </p:txBody>
        </p:sp>
        <p:sp>
          <p:nvSpPr>
            <p:cNvPr id="8214" name="Text Box 22"/>
            <p:cNvSpPr txBox="1">
              <a:spLocks noChangeArrowheads="1"/>
            </p:cNvSpPr>
            <p:nvPr/>
          </p:nvSpPr>
          <p:spPr bwMode="auto">
            <a:xfrm>
              <a:off x="232" y="1401"/>
              <a:ext cx="54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Сеть</a:t>
              </a:r>
              <a:endParaRPr lang="en-GB" sz="2400">
                <a:solidFill>
                  <a:schemeClr val="tx1"/>
                </a:solidFill>
              </a:endParaRPr>
            </a:p>
          </p:txBody>
        </p:sp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4801" y="1408"/>
              <a:ext cx="965" cy="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400">
                  <a:solidFill>
                    <a:schemeClr val="tx1"/>
                  </a:solidFill>
                </a:rPr>
                <a:t>Нагрузка</a:t>
              </a:r>
              <a:endParaRPr lang="en-GB" sz="2400">
                <a:solidFill>
                  <a:schemeClr val="tx1"/>
                </a:solidFill>
              </a:endParaRPr>
            </a:p>
          </p:txBody>
        </p:sp>
      </p:grp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2379663" y="232662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/>
              <a:t>Описание системы</a:t>
            </a:r>
            <a:endParaRPr lang="en-GB" sz="24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2379663" y="232662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/>
              <a:t>Описание системы</a:t>
            </a:r>
            <a:endParaRPr lang="en-GB" sz="2400"/>
          </a:p>
        </p:txBody>
      </p:sp>
      <p:sp>
        <p:nvSpPr>
          <p:cNvPr id="188419" name="Rectangle 3"/>
          <p:cNvSpPr>
            <a:spLocks noChangeArrowheads="1"/>
          </p:cNvSpPr>
          <p:nvPr/>
        </p:nvSpPr>
        <p:spPr bwMode="auto">
          <a:xfrm>
            <a:off x="522514" y="1731641"/>
            <a:ext cx="8241475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hangingPunct="0">
              <a:spcBef>
                <a:spcPct val="0"/>
              </a:spcBef>
              <a:buClrTx/>
              <a:buSzTx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Повышение, или разные уровни надежности электропитания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ЦОДа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не достигаются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т</a:t>
            </a: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лько</a:t>
            </a:r>
            <a:r>
              <a:rPr lang="cs-CZ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помощью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разной надежности</a:t>
            </a:r>
            <a:r>
              <a:rPr lang="ru-RU" sz="2400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аппаратуры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достигаются с помощью разной инфраструктуры питания.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hangingPunct="0">
              <a:spcBef>
                <a:spcPct val="0"/>
              </a:spcBef>
              <a:buClrTx/>
              <a:buSzTx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Использование ДР ИБП приводит к упрощению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инфраструктуры системы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питания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ЦОДа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506946"/>
            <a:ext cx="67629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 smtClean="0"/>
              <a:t>  Инфраструктура питания ЦОД и Системы Классификации </a:t>
            </a:r>
            <a:r>
              <a:rPr lang="en-US" sz="4800" dirty="0" smtClean="0"/>
              <a:t>TIER</a:t>
            </a:r>
            <a:endParaRPr lang="ru-RU" sz="4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ru-RU" sz="4800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8758" y="1803829"/>
            <a:ext cx="81583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87575" indent="-2187575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800" dirty="0" smtClean="0"/>
              <a:t>  </a:t>
            </a:r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1800" dirty="0" smtClean="0"/>
              <a:t>      Инфраструктуру гарантированного и резервного питания ЦОД удобно рассмотреть с помощью системы T</a:t>
            </a:r>
            <a:r>
              <a:rPr lang="en-US" sz="1800" dirty="0" smtClean="0"/>
              <a:t>IER:</a:t>
            </a:r>
            <a:endParaRPr lang="cs-CZ" sz="1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ru-RU" sz="1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1800" dirty="0" smtClean="0"/>
              <a:t>	Исходя из степени надежности, все </a:t>
            </a:r>
            <a:r>
              <a:rPr lang="ru-RU" sz="1800" dirty="0" err="1" smtClean="0"/>
              <a:t>дата-центры</a:t>
            </a:r>
            <a:r>
              <a:rPr lang="ru-RU" sz="1800" dirty="0" smtClean="0"/>
              <a:t> делятся с помощью категорий T</a:t>
            </a:r>
            <a:r>
              <a:rPr lang="en-US" sz="1800" dirty="0" smtClean="0"/>
              <a:t>IER</a:t>
            </a:r>
            <a:r>
              <a:rPr lang="ru-RU" sz="1800" dirty="0" smtClean="0"/>
              <a:t> на четыре класса: от </a:t>
            </a:r>
            <a:r>
              <a:rPr lang="ru-RU" sz="1800" dirty="0" err="1" smtClean="0"/>
              <a:t>Tier</a:t>
            </a:r>
            <a:r>
              <a:rPr lang="ru-RU" sz="1800" dirty="0" smtClean="0"/>
              <a:t> 1 до </a:t>
            </a:r>
            <a:r>
              <a:rPr lang="ru-RU" sz="1800" dirty="0" err="1" smtClean="0"/>
              <a:t>Tier</a:t>
            </a:r>
            <a:r>
              <a:rPr lang="ru-RU" sz="1800" dirty="0" smtClean="0"/>
              <a:t> 4. </a:t>
            </a:r>
            <a:endParaRPr lang="cs-CZ" sz="1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en-US" sz="1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US" sz="1800" dirty="0" smtClean="0"/>
              <a:t>	</a:t>
            </a:r>
            <a:r>
              <a:rPr lang="ru-RU" sz="1800" dirty="0" smtClean="0"/>
              <a:t>Инфраструктура питания </a:t>
            </a:r>
            <a:r>
              <a:rPr lang="ru-RU" sz="1800" dirty="0" err="1" smtClean="0"/>
              <a:t>ЦОДов</a:t>
            </a:r>
            <a:r>
              <a:rPr lang="ru-RU" sz="1800" dirty="0" smtClean="0"/>
              <a:t> решающим образом влияет на уровней</a:t>
            </a:r>
            <a:r>
              <a:rPr lang="cs-CZ" sz="1800" dirty="0" smtClean="0"/>
              <a:t>-</a:t>
            </a:r>
            <a:r>
              <a:rPr lang="ru-RU" sz="1800" dirty="0" smtClean="0"/>
              <a:t>класс доступности и надежности</a:t>
            </a:r>
            <a:r>
              <a:rPr lang="en-US" sz="1800" dirty="0" smtClean="0"/>
              <a:t>:</a:t>
            </a:r>
            <a:r>
              <a:rPr lang="ru-RU" sz="1800" dirty="0" smtClean="0"/>
              <a:t> в описании классов T</a:t>
            </a:r>
            <a:r>
              <a:rPr lang="en-US" sz="1800" dirty="0" smtClean="0"/>
              <a:t>IER</a:t>
            </a:r>
            <a:r>
              <a:rPr lang="ru-RU" sz="1800" dirty="0" smtClean="0"/>
              <a:t> поэтому разработаны точные требования к инфраструктуре электропитания</a:t>
            </a:r>
            <a:r>
              <a:rPr lang="en-US" sz="1800" dirty="0" smtClean="0"/>
              <a:t> </a:t>
            </a:r>
            <a:r>
              <a:rPr lang="ru-RU" sz="1800" dirty="0" err="1" smtClean="0"/>
              <a:t>ЦОДов</a:t>
            </a:r>
            <a:r>
              <a:rPr lang="ru-RU" sz="1800" dirty="0" smtClean="0"/>
              <a:t>. </a:t>
            </a:r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1800" dirty="0" smtClean="0"/>
              <a:t>      </a:t>
            </a:r>
          </a:p>
          <a:p>
            <a:pPr marL="379413" lvl="0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ru-RU" sz="1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119746" y="4537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Инфраструктура питания ЦОД</a:t>
            </a:r>
            <a:endParaRPr lang="en-US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5" y="295450"/>
            <a:ext cx="5867400" cy="678327"/>
          </a:xfrm>
        </p:spPr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5115162" cy="2154483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2185200"/>
            <a:ext cx="80870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Tier I</a:t>
            </a:r>
            <a:r>
              <a:rPr lang="ru-RU" sz="1600" dirty="0" smtClean="0"/>
              <a:t> — первый, базовый уровень надежности ЦОД. Инфраструктура </a:t>
            </a:r>
            <a:r>
              <a:rPr lang="ru-RU" sz="1600" dirty="0" err="1" smtClean="0"/>
              <a:t>дата-центра</a:t>
            </a:r>
            <a:r>
              <a:rPr lang="ru-RU" sz="1600" dirty="0" smtClean="0"/>
              <a:t> создается без требований по резервированию. ЦОД имеет собственные, автономные системы инженерного обеспечения.</a:t>
            </a:r>
            <a:endParaRPr lang="en-US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ru-RU" sz="20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lang="ru-RU" sz="48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6100176" cy="2000995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  <a:gridCol w="985014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1938979"/>
            <a:ext cx="80870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Tier II </a:t>
            </a:r>
            <a:r>
              <a:rPr lang="ru-RU" sz="1600" dirty="0" smtClean="0"/>
              <a:t>- все активные элементы систем должны быть зарезервированы по схеме </a:t>
            </a:r>
            <a:r>
              <a:rPr lang="en-US" sz="1600" dirty="0" smtClean="0"/>
              <a:t>N</a:t>
            </a:r>
            <a:r>
              <a:rPr lang="ru-RU" sz="1600" dirty="0" smtClean="0"/>
              <a:t>+1, где </a:t>
            </a:r>
            <a:r>
              <a:rPr lang="en-US" sz="1600" dirty="0" smtClean="0"/>
              <a:t>N </a:t>
            </a:r>
            <a:r>
              <a:rPr lang="ru-RU" sz="1600" dirty="0" smtClean="0"/>
              <a:t> — минимально необходимое число ресурсов. Соответственно, любая внезапная поломка активного элемента не приведет к мгновенной остановке вычислительных систем. Допускает возможность плановых и неплановых остановок.</a:t>
            </a:r>
            <a:endParaRPr lang="en-US" sz="160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05551" y="950254"/>
            <a:ext cx="8378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Введение</a:t>
            </a:r>
            <a:endParaRPr lang="nl-NL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72287" y="2251694"/>
            <a:ext cx="9134232" cy="438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000" dirty="0" err="1"/>
              <a:t>Дизель-Роторное</a:t>
            </a:r>
            <a:r>
              <a:rPr lang="ru-RU" sz="2000" dirty="0"/>
              <a:t> </a:t>
            </a:r>
            <a:r>
              <a:rPr lang="ru-RU" sz="2000" dirty="0" smtClean="0"/>
              <a:t>ИБП </a:t>
            </a:r>
            <a:r>
              <a:rPr lang="ru-RU" sz="2000" dirty="0"/>
              <a:t>– это самое </a:t>
            </a:r>
            <a:r>
              <a:rPr lang="ru-RU" sz="2000" dirty="0" err="1" smtClean="0"/>
              <a:t>экономичн</a:t>
            </a:r>
            <a:r>
              <a:rPr lang="nl-NL" sz="2000" dirty="0" err="1" smtClean="0"/>
              <a:t>oe</a:t>
            </a:r>
            <a:r>
              <a:rPr lang="ru-RU" sz="2000" dirty="0" smtClean="0"/>
              <a:t> и </a:t>
            </a:r>
            <a:r>
              <a:rPr lang="ru-RU" sz="2000" dirty="0" err="1" smtClean="0"/>
              <a:t>энергоэффективное</a:t>
            </a:r>
            <a:endParaRPr lang="ru-RU" sz="2000" dirty="0" smtClean="0"/>
          </a:p>
          <a:p>
            <a:r>
              <a:rPr lang="ru-RU" sz="2000" dirty="0" smtClean="0"/>
              <a:t>решение для обеспечения бесперебойного и гарантированного</a:t>
            </a:r>
          </a:p>
          <a:p>
            <a:r>
              <a:rPr lang="ru-RU" sz="2000" dirty="0" smtClean="0"/>
              <a:t>электроснабжения </a:t>
            </a:r>
            <a:r>
              <a:rPr lang="ru-RU" sz="2000" dirty="0" err="1" smtClean="0"/>
              <a:t>ЦОДов</a:t>
            </a:r>
            <a:r>
              <a:rPr lang="ru-RU" sz="2000" dirty="0" smtClean="0"/>
              <a:t> мощностью</a:t>
            </a:r>
            <a:r>
              <a:rPr lang="en-US" sz="2000" dirty="0" smtClean="0"/>
              <a:t> </a:t>
            </a:r>
            <a:r>
              <a:rPr lang="ru-RU" sz="2000" dirty="0" smtClean="0"/>
              <a:t>выше 1МВА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Дизель-Роторное</a:t>
            </a:r>
            <a:r>
              <a:rPr lang="ru-RU" sz="2000" dirty="0" smtClean="0"/>
              <a:t> ИБП  - упрощают инфраструктуру и повышают</a:t>
            </a:r>
          </a:p>
          <a:p>
            <a:r>
              <a:rPr lang="ru-RU" sz="2000" dirty="0" smtClean="0"/>
              <a:t>надежность системы бесперебойного и гарантированного питания</a:t>
            </a:r>
          </a:p>
          <a:p>
            <a:r>
              <a:rPr lang="ru-RU" sz="2000" dirty="0" err="1" smtClean="0"/>
              <a:t>ЦОДов</a:t>
            </a:r>
            <a:r>
              <a:rPr lang="ru-RU" sz="2000" dirty="0" smtClean="0"/>
              <a:t> TIER III и TIER IV</a:t>
            </a:r>
            <a:endParaRPr lang="ru-RU" sz="2000" dirty="0"/>
          </a:p>
          <a:p>
            <a:pPr algn="l"/>
            <a:endParaRPr lang="ru-RU" sz="1600" dirty="0"/>
          </a:p>
          <a:p>
            <a:pPr algn="l">
              <a:buFont typeface="Arial" charset="0"/>
              <a:buChar char="•"/>
            </a:pPr>
            <a:endParaRPr lang="ru-RU" sz="2000" dirty="0"/>
          </a:p>
          <a:p>
            <a:pPr algn="l"/>
            <a:endParaRPr lang="ru-RU" sz="2000" dirty="0"/>
          </a:p>
          <a:p>
            <a:pPr algn="l"/>
            <a:endParaRPr lang="ru-RU" sz="2000" dirty="0"/>
          </a:p>
          <a:p>
            <a:pPr algn="l"/>
            <a:r>
              <a:rPr lang="ru-RU" sz="2000" dirty="0"/>
              <a:t> </a:t>
            </a:r>
            <a:endParaRPr lang="en-US" sz="20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ru-RU" sz="20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lang="ru-RU" sz="48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7202701" cy="2000995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  <a:gridCol w="985014"/>
                <a:gridCol w="1102525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рабочая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резервная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1815869"/>
            <a:ext cx="80870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/>
              <a:t>Tier III</a:t>
            </a:r>
            <a:r>
              <a:rPr lang="ru-RU" sz="1600" dirty="0" smtClean="0"/>
              <a:t> - резервирования активных и пассивных компонентов инфраструктуры, что означает наличие как основных, так и резервных систем распределения электропитания, охлаждения и т.</a:t>
            </a:r>
            <a:r>
              <a:rPr lang="en-US" sz="1600" dirty="0" smtClean="0"/>
              <a:t> </a:t>
            </a:r>
            <a:r>
              <a:rPr lang="ru-RU" sz="1600" dirty="0" smtClean="0"/>
              <a:t>д. Вычислительные системы инфраструктуры ЦОД должны продолжать работать непрерывно, и при этом сохраняется возможность проведения модернизации и плановых ремонтно-профилактических работ без остановки </a:t>
            </a:r>
            <a:r>
              <a:rPr lang="ru-RU" sz="1600" dirty="0" err="1" smtClean="0"/>
              <a:t>серв</a:t>
            </a:r>
            <a:r>
              <a:rPr lang="en-US" sz="1600" dirty="0" err="1" smtClean="0"/>
              <a:t>ep</a:t>
            </a:r>
            <a:r>
              <a:rPr lang="ru-RU" sz="1600" dirty="0" err="1" smtClean="0"/>
              <a:t>ов</a:t>
            </a:r>
            <a:r>
              <a:rPr lang="ru-RU" sz="1600" dirty="0" smtClean="0"/>
              <a:t>.</a:t>
            </a:r>
            <a:endParaRPr lang="en-US" sz="16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ru-RU" sz="20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lang="ru-RU" sz="48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8279304" cy="2000995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  <a:gridCol w="985014"/>
                <a:gridCol w="1102525"/>
                <a:gridCol w="1076603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IV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после любой поломки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рабочая</a:t>
                      </a:r>
                      <a:endParaRPr lang="en-US" sz="1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резервная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2 синхронно активны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2308312"/>
            <a:ext cx="80870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en-US" sz="1600" dirty="0" smtClean="0"/>
              <a:t>Tier IV</a:t>
            </a:r>
            <a:r>
              <a:rPr lang="ru-RU" sz="1600" dirty="0" smtClean="0"/>
              <a:t> - действительно полностью отказоустойчивый ЦОД = непрерывное</a:t>
            </a:r>
            <a:r>
              <a:rPr lang="en-US" sz="1600" dirty="0" smtClean="0"/>
              <a:t> </a:t>
            </a:r>
            <a:r>
              <a:rPr lang="ru-RU" sz="1600" dirty="0" smtClean="0"/>
              <a:t>питание серверов.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ru-RU" sz="20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lang="ru-RU" sz="48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8279304" cy="2000995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  <a:gridCol w="985014"/>
                <a:gridCol w="1102525"/>
                <a:gridCol w="1076603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III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IV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после любой поломки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рабочая</a:t>
                      </a:r>
                      <a:endParaRPr lang="en-US" sz="1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резервная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2 синхронно активны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2308312"/>
            <a:ext cx="80870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buClrTx/>
              <a:buSzTx/>
            </a:pPr>
            <a:r>
              <a:rPr lang="en-US" sz="1600" dirty="0" smtClean="0"/>
              <a:t>Tier III</a:t>
            </a:r>
            <a:r>
              <a:rPr lang="ru-RU" sz="1600" dirty="0" smtClean="0"/>
              <a:t> – рассмотрим гарантированную и резервную схему питания для вариантов </a:t>
            </a:r>
            <a:r>
              <a:rPr lang="ru-RU" sz="1600" dirty="0" err="1" smtClean="0"/>
              <a:t>СИБП+Батареи+ДГУ</a:t>
            </a:r>
            <a:r>
              <a:rPr lang="ru-RU" sz="1600" dirty="0" smtClean="0"/>
              <a:t> и ДР ИБП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2"/>
          <p:cNvGrpSpPr/>
          <p:nvPr/>
        </p:nvGrpSpPr>
        <p:grpSpPr>
          <a:xfrm>
            <a:off x="963551" y="1620915"/>
            <a:ext cx="684274" cy="554210"/>
            <a:chOff x="903099" y="1310962"/>
            <a:chExt cx="805178" cy="595766"/>
          </a:xfrm>
        </p:grpSpPr>
        <p:grpSp>
          <p:nvGrpSpPr>
            <p:cNvPr id="4" name="Group 48"/>
            <p:cNvGrpSpPr/>
            <p:nvPr/>
          </p:nvGrpSpPr>
          <p:grpSpPr>
            <a:xfrm>
              <a:off x="903099" y="1310962"/>
              <a:ext cx="805178" cy="267153"/>
              <a:chOff x="1827024" y="1577662"/>
              <a:chExt cx="805178" cy="267153"/>
            </a:xfrm>
          </p:grpSpPr>
          <p:sp>
            <p:nvSpPr>
              <p:cNvPr id="36" name="Block Arc 35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7" name="Block Arc 36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8" name="Block Arc 37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9" name="Block Arc 38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0" name="Minus 39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1" name="Minus 40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5" name="Group 49"/>
            <p:cNvGrpSpPr/>
            <p:nvPr/>
          </p:nvGrpSpPr>
          <p:grpSpPr>
            <a:xfrm rot="10800000">
              <a:off x="903099" y="1639575"/>
              <a:ext cx="805178" cy="267153"/>
              <a:chOff x="1827024" y="1577662"/>
              <a:chExt cx="805178" cy="267153"/>
            </a:xfrm>
          </p:grpSpPr>
          <p:sp>
            <p:nvSpPr>
              <p:cNvPr id="51" name="Block Arc 50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2" name="Block Arc 51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3" name="Block Arc 52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4" name="Block Arc 53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5" name="Minus 54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Minus 55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  <p:sp>
        <p:nvSpPr>
          <p:cNvPr id="57" name="Rectangle 56"/>
          <p:cNvSpPr/>
          <p:nvPr/>
        </p:nvSpPr>
        <p:spPr bwMode="auto">
          <a:xfrm>
            <a:off x="466725" y="2545638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Utility Switch Gear</a:t>
            </a:r>
          </a:p>
        </p:txBody>
      </p:sp>
      <p:cxnSp>
        <p:nvCxnSpPr>
          <p:cNvPr id="59" name="Straight Connector 58"/>
          <p:cNvCxnSpPr/>
          <p:nvPr/>
        </p:nvCxnSpPr>
        <p:spPr bwMode="auto">
          <a:xfrm rot="5400000">
            <a:off x="1046497" y="2295277"/>
            <a:ext cx="518315" cy="145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Oval 103"/>
          <p:cNvSpPr/>
          <p:nvPr/>
        </p:nvSpPr>
        <p:spPr bwMode="auto">
          <a:xfrm>
            <a:off x="3162300" y="1527425"/>
            <a:ext cx="685800" cy="685800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Gen-set</a:t>
            </a:r>
            <a:endParaRPr kumimoji="0" lang="ru-RU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N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2673096" y="3320053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Mechanical Switch Gear</a:t>
            </a:r>
          </a:p>
        </p:txBody>
      </p:sp>
      <p:cxnSp>
        <p:nvCxnSpPr>
          <p:cNvPr id="178" name="Straight Connector 177"/>
          <p:cNvCxnSpPr>
            <a:endCxn id="179" idx="0"/>
          </p:cNvCxnSpPr>
          <p:nvPr/>
        </p:nvCxnSpPr>
        <p:spPr bwMode="auto">
          <a:xfrm rot="5400000">
            <a:off x="302922" y="3260257"/>
            <a:ext cx="879151" cy="1129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9" name="Rectangle 178"/>
          <p:cNvSpPr/>
          <p:nvPr/>
        </p:nvSpPr>
        <p:spPr bwMode="auto">
          <a:xfrm>
            <a:off x="549701" y="3705481"/>
            <a:ext cx="374293" cy="59375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STATIC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 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N</a:t>
            </a: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89" name="Straight Connector 188"/>
          <p:cNvCxnSpPr>
            <a:stCxn id="179" idx="2"/>
          </p:cNvCxnSpPr>
          <p:nvPr/>
        </p:nvCxnSpPr>
        <p:spPr bwMode="auto">
          <a:xfrm rot="16200000" flipH="1">
            <a:off x="537260" y="4498821"/>
            <a:ext cx="401163" cy="198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1" name="Rectangle 200"/>
          <p:cNvSpPr/>
          <p:nvPr/>
        </p:nvSpPr>
        <p:spPr bwMode="auto">
          <a:xfrm>
            <a:off x="491904" y="4691972"/>
            <a:ext cx="1133475" cy="419100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</a:t>
            </a:r>
            <a:r>
              <a: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OUTPUT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baseline="0" dirty="0" smtClean="0"/>
              <a:t>Switch</a:t>
            </a:r>
            <a:r>
              <a:rPr lang="en-US" sz="1050" dirty="0" smtClean="0"/>
              <a:t> Gear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4048786" y="3781487"/>
            <a:ext cx="1079805" cy="24119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Mech. System </a:t>
            </a:r>
            <a:r>
              <a:rPr lang="en-US" sz="800" dirty="0" smtClean="0"/>
              <a:t>N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58" name="Straight Connector 257"/>
          <p:cNvCxnSpPr>
            <a:stCxn id="201" idx="2"/>
            <a:endCxn id="264" idx="0"/>
          </p:cNvCxnSpPr>
          <p:nvPr/>
        </p:nvCxnSpPr>
        <p:spPr bwMode="auto">
          <a:xfrm rot="5400000">
            <a:off x="517183" y="5649791"/>
            <a:ext cx="1080178" cy="2741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4" name="Rectangle 263"/>
          <p:cNvSpPr/>
          <p:nvPr/>
        </p:nvSpPr>
        <p:spPr bwMode="auto">
          <a:xfrm>
            <a:off x="902126" y="6191250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70" name="Straight Connector 269"/>
          <p:cNvCxnSpPr>
            <a:stCxn id="271" idx="1"/>
            <a:endCxn id="264" idx="3"/>
          </p:cNvCxnSpPr>
          <p:nvPr/>
        </p:nvCxnSpPr>
        <p:spPr bwMode="auto">
          <a:xfrm rot="10800000" flipV="1">
            <a:off x="1209675" y="6411521"/>
            <a:ext cx="2780434" cy="2245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1" name="Rectangle 270"/>
          <p:cNvSpPr/>
          <p:nvPr/>
        </p:nvSpPr>
        <p:spPr bwMode="auto">
          <a:xfrm>
            <a:off x="3990109" y="6235172"/>
            <a:ext cx="1163782" cy="35270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Computer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461" name="Shape 460"/>
          <p:cNvCxnSpPr>
            <a:endCxn id="226" idx="1"/>
          </p:cNvCxnSpPr>
          <p:nvPr/>
        </p:nvCxnSpPr>
        <p:spPr bwMode="auto">
          <a:xfrm rot="16200000" flipH="1">
            <a:off x="3759527" y="3612822"/>
            <a:ext cx="292107" cy="286411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0" name="Shape 499"/>
          <p:cNvCxnSpPr>
            <a:endCxn id="130" idx="1"/>
          </p:cNvCxnSpPr>
          <p:nvPr/>
        </p:nvCxnSpPr>
        <p:spPr bwMode="auto">
          <a:xfrm>
            <a:off x="1786270" y="2832469"/>
            <a:ext cx="886826" cy="624465"/>
          </a:xfrm>
          <a:prstGeom prst="bentConnector3">
            <a:avLst>
              <a:gd name="adj1" fmla="val -1555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1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</a:t>
            </a:r>
            <a:endParaRPr lang="en-US" dirty="0"/>
          </a:p>
        </p:txBody>
      </p:sp>
      <p:cxnSp>
        <p:nvCxnSpPr>
          <p:cNvPr id="97" name="Shape 96"/>
          <p:cNvCxnSpPr>
            <a:stCxn id="57" idx="3"/>
            <a:endCxn id="104" idx="4"/>
          </p:cNvCxnSpPr>
          <p:nvPr/>
        </p:nvCxnSpPr>
        <p:spPr bwMode="auto">
          <a:xfrm flipV="1">
            <a:off x="2143125" y="2213225"/>
            <a:ext cx="1362075" cy="469294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4" name="Table 33"/>
          <p:cNvGraphicFramePr>
            <a:graphicFrameLocks noGrp="1"/>
          </p:cNvGraphicFramePr>
          <p:nvPr/>
        </p:nvGraphicFramePr>
        <p:xfrm>
          <a:off x="5074202" y="1607740"/>
          <a:ext cx="3704038" cy="1894888"/>
        </p:xfrm>
        <a:graphic>
          <a:graphicData uri="http://schemas.openxmlformats.org/drawingml/2006/table">
            <a:tbl>
              <a:tblPr/>
              <a:tblGrid>
                <a:gridCol w="2905667"/>
                <a:gridCol w="798371"/>
              </a:tblGrid>
              <a:tr h="100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2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2"/>
          <p:cNvGrpSpPr/>
          <p:nvPr/>
        </p:nvGrpSpPr>
        <p:grpSpPr>
          <a:xfrm>
            <a:off x="963551" y="1620915"/>
            <a:ext cx="684274" cy="554210"/>
            <a:chOff x="903099" y="1310962"/>
            <a:chExt cx="805178" cy="595766"/>
          </a:xfrm>
        </p:grpSpPr>
        <p:grpSp>
          <p:nvGrpSpPr>
            <p:cNvPr id="4" name="Group 48"/>
            <p:cNvGrpSpPr/>
            <p:nvPr/>
          </p:nvGrpSpPr>
          <p:grpSpPr>
            <a:xfrm>
              <a:off x="903099" y="1310962"/>
              <a:ext cx="805178" cy="267153"/>
              <a:chOff x="1827024" y="1577662"/>
              <a:chExt cx="805178" cy="267153"/>
            </a:xfrm>
          </p:grpSpPr>
          <p:sp>
            <p:nvSpPr>
              <p:cNvPr id="36" name="Block Arc 35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7" name="Block Arc 36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8" name="Block Arc 37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9" name="Block Arc 38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0" name="Minus 39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1" name="Minus 40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5" name="Group 49"/>
            <p:cNvGrpSpPr/>
            <p:nvPr/>
          </p:nvGrpSpPr>
          <p:grpSpPr>
            <a:xfrm rot="10800000">
              <a:off x="903099" y="1639575"/>
              <a:ext cx="805178" cy="267153"/>
              <a:chOff x="1827024" y="1577662"/>
              <a:chExt cx="805178" cy="267153"/>
            </a:xfrm>
          </p:grpSpPr>
          <p:sp>
            <p:nvSpPr>
              <p:cNvPr id="51" name="Block Arc 50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2" name="Block Arc 51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3" name="Block Arc 52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4" name="Block Arc 53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5" name="Minus 54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Minus 55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  <p:sp>
        <p:nvSpPr>
          <p:cNvPr id="57" name="Rectangle 56"/>
          <p:cNvSpPr/>
          <p:nvPr/>
        </p:nvSpPr>
        <p:spPr bwMode="auto">
          <a:xfrm>
            <a:off x="466725" y="2545638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Utility Switch Gear</a:t>
            </a:r>
          </a:p>
        </p:txBody>
      </p:sp>
      <p:cxnSp>
        <p:nvCxnSpPr>
          <p:cNvPr id="59" name="Straight Connector 58"/>
          <p:cNvCxnSpPr/>
          <p:nvPr/>
        </p:nvCxnSpPr>
        <p:spPr bwMode="auto">
          <a:xfrm rot="5400000">
            <a:off x="1046497" y="2295277"/>
            <a:ext cx="518315" cy="145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Oval 103"/>
          <p:cNvSpPr/>
          <p:nvPr/>
        </p:nvSpPr>
        <p:spPr bwMode="auto">
          <a:xfrm>
            <a:off x="3162300" y="1527425"/>
            <a:ext cx="685800" cy="685800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Gen-set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N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2673096" y="3320053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Mechanical Switch Gear</a:t>
            </a:r>
          </a:p>
        </p:txBody>
      </p:sp>
      <p:cxnSp>
        <p:nvCxnSpPr>
          <p:cNvPr id="155" name="Straight Connector 154"/>
          <p:cNvCxnSpPr/>
          <p:nvPr/>
        </p:nvCxnSpPr>
        <p:spPr bwMode="auto">
          <a:xfrm rot="16200000" flipH="1">
            <a:off x="915846" y="3276150"/>
            <a:ext cx="885774" cy="9884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66" name="Rectangle 165"/>
          <p:cNvSpPr/>
          <p:nvPr/>
        </p:nvSpPr>
        <p:spPr bwMode="auto">
          <a:xfrm>
            <a:off x="1176529" y="3712107"/>
            <a:ext cx="374293" cy="59375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STATIC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 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+1 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78" name="Straight Connector 177"/>
          <p:cNvCxnSpPr>
            <a:endCxn id="179" idx="0"/>
          </p:cNvCxnSpPr>
          <p:nvPr/>
        </p:nvCxnSpPr>
        <p:spPr bwMode="auto">
          <a:xfrm rot="5400000">
            <a:off x="291045" y="3248381"/>
            <a:ext cx="902904" cy="1129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9" name="Rectangle 178"/>
          <p:cNvSpPr/>
          <p:nvPr/>
        </p:nvSpPr>
        <p:spPr bwMode="auto">
          <a:xfrm>
            <a:off x="549701" y="3705481"/>
            <a:ext cx="374293" cy="59375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STATIC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 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N</a:t>
            </a: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83" name="Straight Connector 182"/>
          <p:cNvCxnSpPr>
            <a:stCxn id="166" idx="2"/>
          </p:cNvCxnSpPr>
          <p:nvPr/>
        </p:nvCxnSpPr>
        <p:spPr bwMode="auto">
          <a:xfrm rot="16200000" flipH="1">
            <a:off x="1172198" y="4497338"/>
            <a:ext cx="387222" cy="4266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9" name="Straight Connector 188"/>
          <p:cNvCxnSpPr>
            <a:stCxn id="179" idx="2"/>
          </p:cNvCxnSpPr>
          <p:nvPr/>
        </p:nvCxnSpPr>
        <p:spPr bwMode="auto">
          <a:xfrm rot="16200000" flipH="1">
            <a:off x="537260" y="4498821"/>
            <a:ext cx="401163" cy="198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1" name="Rectangle 200"/>
          <p:cNvSpPr/>
          <p:nvPr/>
        </p:nvSpPr>
        <p:spPr bwMode="auto">
          <a:xfrm>
            <a:off x="491904" y="4691972"/>
            <a:ext cx="1133475" cy="419100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</a:t>
            </a:r>
            <a:r>
              <a: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OUTPUT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baseline="0" dirty="0" smtClean="0"/>
              <a:t>Switch</a:t>
            </a:r>
            <a:r>
              <a:rPr lang="en-US" sz="1050" dirty="0" smtClean="0"/>
              <a:t> Gear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4048786" y="3781487"/>
            <a:ext cx="1079805" cy="24119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Mech. System </a:t>
            </a:r>
            <a:r>
              <a:rPr lang="en-US" sz="800" dirty="0" smtClean="0"/>
              <a:t>N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58" name="Straight Connector 257"/>
          <p:cNvCxnSpPr>
            <a:stCxn id="201" idx="2"/>
            <a:endCxn id="264" idx="0"/>
          </p:cNvCxnSpPr>
          <p:nvPr/>
        </p:nvCxnSpPr>
        <p:spPr bwMode="auto">
          <a:xfrm rot="5400000">
            <a:off x="517183" y="5649791"/>
            <a:ext cx="1080178" cy="2741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4" name="Rectangle 263"/>
          <p:cNvSpPr/>
          <p:nvPr/>
        </p:nvSpPr>
        <p:spPr bwMode="auto">
          <a:xfrm>
            <a:off x="902126" y="6191250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70" name="Straight Connector 269"/>
          <p:cNvCxnSpPr>
            <a:stCxn id="271" idx="1"/>
            <a:endCxn id="264" idx="3"/>
          </p:cNvCxnSpPr>
          <p:nvPr/>
        </p:nvCxnSpPr>
        <p:spPr bwMode="auto">
          <a:xfrm rot="10800000" flipV="1">
            <a:off x="1209675" y="6411521"/>
            <a:ext cx="2780434" cy="2245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1" name="Rectangle 270"/>
          <p:cNvSpPr/>
          <p:nvPr/>
        </p:nvSpPr>
        <p:spPr bwMode="auto">
          <a:xfrm>
            <a:off x="3990109" y="6235172"/>
            <a:ext cx="1163782" cy="35270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Computer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461" name="Shape 460"/>
          <p:cNvCxnSpPr>
            <a:endCxn id="226" idx="1"/>
          </p:cNvCxnSpPr>
          <p:nvPr/>
        </p:nvCxnSpPr>
        <p:spPr bwMode="auto">
          <a:xfrm rot="16200000" flipH="1">
            <a:off x="3759527" y="3612822"/>
            <a:ext cx="292107" cy="286411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0" name="Shape 499"/>
          <p:cNvCxnSpPr>
            <a:endCxn id="130" idx="1"/>
          </p:cNvCxnSpPr>
          <p:nvPr/>
        </p:nvCxnSpPr>
        <p:spPr bwMode="auto">
          <a:xfrm>
            <a:off x="1786270" y="2832469"/>
            <a:ext cx="886826" cy="624465"/>
          </a:xfrm>
          <a:prstGeom prst="bentConnector3">
            <a:avLst>
              <a:gd name="adj1" fmla="val -1555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hape 100"/>
          <p:cNvCxnSpPr>
            <a:stCxn id="57" idx="3"/>
            <a:endCxn id="104" idx="4"/>
          </p:cNvCxnSpPr>
          <p:nvPr/>
        </p:nvCxnSpPr>
        <p:spPr bwMode="auto">
          <a:xfrm flipV="1">
            <a:off x="2143125" y="2213225"/>
            <a:ext cx="1362075" cy="469294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</a:t>
            </a:r>
            <a:r>
              <a:rPr lang="ru-RU" dirty="0" smtClean="0"/>
              <a:t>+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2"/>
          <p:cNvGrpSpPr/>
          <p:nvPr/>
        </p:nvGrpSpPr>
        <p:grpSpPr>
          <a:xfrm>
            <a:off x="963551" y="1620915"/>
            <a:ext cx="684274" cy="554210"/>
            <a:chOff x="903099" y="1310962"/>
            <a:chExt cx="805178" cy="595766"/>
          </a:xfrm>
        </p:grpSpPr>
        <p:grpSp>
          <p:nvGrpSpPr>
            <p:cNvPr id="4" name="Group 48"/>
            <p:cNvGrpSpPr/>
            <p:nvPr/>
          </p:nvGrpSpPr>
          <p:grpSpPr>
            <a:xfrm>
              <a:off x="903099" y="1310962"/>
              <a:ext cx="805178" cy="267153"/>
              <a:chOff x="1827024" y="1577662"/>
              <a:chExt cx="805178" cy="267153"/>
            </a:xfrm>
          </p:grpSpPr>
          <p:sp>
            <p:nvSpPr>
              <p:cNvPr id="36" name="Block Arc 35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7" name="Block Arc 36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8" name="Block Arc 37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39" name="Block Arc 38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0" name="Minus 39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41" name="Minus 40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5" name="Group 49"/>
            <p:cNvGrpSpPr/>
            <p:nvPr/>
          </p:nvGrpSpPr>
          <p:grpSpPr>
            <a:xfrm rot="10800000">
              <a:off x="903099" y="1639575"/>
              <a:ext cx="805178" cy="267153"/>
              <a:chOff x="1827024" y="1577662"/>
              <a:chExt cx="805178" cy="267153"/>
            </a:xfrm>
          </p:grpSpPr>
          <p:sp>
            <p:nvSpPr>
              <p:cNvPr id="51" name="Block Arc 50"/>
              <p:cNvSpPr/>
              <p:nvPr/>
            </p:nvSpPr>
            <p:spPr bwMode="auto">
              <a:xfrm flipV="1">
                <a:off x="1905233" y="1610156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2" name="Block Arc 51"/>
              <p:cNvSpPr/>
              <p:nvPr/>
            </p:nvSpPr>
            <p:spPr bwMode="auto">
              <a:xfrm flipV="1">
                <a:off x="2054123" y="1609611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3" name="Block Arc 52"/>
              <p:cNvSpPr/>
              <p:nvPr/>
            </p:nvSpPr>
            <p:spPr bwMode="auto">
              <a:xfrm flipV="1">
                <a:off x="2203922" y="1608978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4" name="Block Arc 53"/>
              <p:cNvSpPr/>
              <p:nvPr/>
            </p:nvSpPr>
            <p:spPr bwMode="auto">
              <a:xfrm flipV="1">
                <a:off x="2353466" y="1608679"/>
                <a:ext cx="198991" cy="234659"/>
              </a:xfrm>
              <a:prstGeom prst="blockArc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5" name="Minus 54"/>
              <p:cNvSpPr/>
              <p:nvPr/>
            </p:nvSpPr>
            <p:spPr bwMode="auto">
              <a:xfrm rot="16200000" flipV="1">
                <a:off x="2442069" y="1560180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Minus 55"/>
              <p:cNvSpPr/>
              <p:nvPr/>
            </p:nvSpPr>
            <p:spPr bwMode="auto">
              <a:xfrm rot="16200000" flipV="1">
                <a:off x="1844506" y="1563668"/>
                <a:ext cx="172652" cy="207615"/>
              </a:xfrm>
              <a:prstGeom prst="mathMinus">
                <a:avLst/>
              </a:prstGeom>
              <a:solidFill>
                <a:srgbClr val="00007E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1050" b="0" i="0" u="none" strike="noStrike" cap="none" normalizeH="0" baseline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  <p:sp>
        <p:nvSpPr>
          <p:cNvPr id="57" name="Rectangle 56"/>
          <p:cNvSpPr/>
          <p:nvPr/>
        </p:nvSpPr>
        <p:spPr bwMode="auto">
          <a:xfrm>
            <a:off x="466725" y="2545638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Utility Switch Gear</a:t>
            </a:r>
          </a:p>
        </p:txBody>
      </p:sp>
      <p:cxnSp>
        <p:nvCxnSpPr>
          <p:cNvPr id="59" name="Straight Connector 58"/>
          <p:cNvCxnSpPr/>
          <p:nvPr/>
        </p:nvCxnSpPr>
        <p:spPr bwMode="auto">
          <a:xfrm rot="5400000">
            <a:off x="1046497" y="2295277"/>
            <a:ext cx="518315" cy="145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>
            <a:stCxn id="64" idx="1"/>
          </p:cNvCxnSpPr>
          <p:nvPr/>
        </p:nvCxnSpPr>
        <p:spPr bwMode="auto">
          <a:xfrm rot="10800000">
            <a:off x="2143126" y="2692044"/>
            <a:ext cx="523875" cy="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Rectangle 63"/>
          <p:cNvSpPr/>
          <p:nvPr/>
        </p:nvSpPr>
        <p:spPr bwMode="auto">
          <a:xfrm>
            <a:off x="2667000" y="2555163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Gen-set Switch Gear</a:t>
            </a:r>
          </a:p>
        </p:txBody>
      </p:sp>
      <p:cxnSp>
        <p:nvCxnSpPr>
          <p:cNvPr id="98" name="Straight Connector 97"/>
          <p:cNvCxnSpPr>
            <a:stCxn id="104" idx="4"/>
            <a:endCxn id="64" idx="0"/>
          </p:cNvCxnSpPr>
          <p:nvPr/>
        </p:nvCxnSpPr>
        <p:spPr bwMode="auto">
          <a:xfrm rot="5400000">
            <a:off x="3334231" y="2384194"/>
            <a:ext cx="341938" cy="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Oval 103"/>
          <p:cNvSpPr/>
          <p:nvPr/>
        </p:nvSpPr>
        <p:spPr bwMode="auto">
          <a:xfrm>
            <a:off x="3162300" y="1527425"/>
            <a:ext cx="685800" cy="685800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Gen-set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N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130" name="Rectangle 129"/>
          <p:cNvSpPr/>
          <p:nvPr/>
        </p:nvSpPr>
        <p:spPr bwMode="auto">
          <a:xfrm>
            <a:off x="2673096" y="3320053"/>
            <a:ext cx="1676400" cy="27376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Mechanical Switch Gear</a:t>
            </a:r>
          </a:p>
        </p:txBody>
      </p:sp>
      <p:sp>
        <p:nvSpPr>
          <p:cNvPr id="166" name="Rectangle 165"/>
          <p:cNvSpPr/>
          <p:nvPr/>
        </p:nvSpPr>
        <p:spPr bwMode="auto">
          <a:xfrm>
            <a:off x="1176529" y="3712107"/>
            <a:ext cx="374293" cy="59375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STATIC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 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+1 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78" name="Straight Connector 177"/>
          <p:cNvCxnSpPr>
            <a:endCxn id="179" idx="0"/>
          </p:cNvCxnSpPr>
          <p:nvPr/>
        </p:nvCxnSpPr>
        <p:spPr bwMode="auto">
          <a:xfrm rot="5400000">
            <a:off x="302920" y="3260256"/>
            <a:ext cx="879154" cy="1129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9" name="Rectangle 178"/>
          <p:cNvSpPr/>
          <p:nvPr/>
        </p:nvSpPr>
        <p:spPr bwMode="auto">
          <a:xfrm>
            <a:off x="549701" y="3705481"/>
            <a:ext cx="374293" cy="59375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STATIC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 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N</a:t>
            </a:r>
            <a:r>
              <a:rPr kumimoji="0" lang="en-US" sz="80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183" name="Straight Connector 182"/>
          <p:cNvCxnSpPr>
            <a:stCxn id="166" idx="2"/>
          </p:cNvCxnSpPr>
          <p:nvPr/>
        </p:nvCxnSpPr>
        <p:spPr bwMode="auto">
          <a:xfrm rot="16200000" flipH="1">
            <a:off x="1172198" y="4497338"/>
            <a:ext cx="387222" cy="4266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9" name="Straight Connector 188"/>
          <p:cNvCxnSpPr>
            <a:stCxn id="179" idx="2"/>
          </p:cNvCxnSpPr>
          <p:nvPr/>
        </p:nvCxnSpPr>
        <p:spPr bwMode="auto">
          <a:xfrm rot="16200000" flipH="1">
            <a:off x="537260" y="4498821"/>
            <a:ext cx="401163" cy="1987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1" name="Rectangle 200"/>
          <p:cNvSpPr/>
          <p:nvPr/>
        </p:nvSpPr>
        <p:spPr bwMode="auto">
          <a:xfrm>
            <a:off x="491904" y="4691972"/>
            <a:ext cx="1133475" cy="419100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UPS</a:t>
            </a:r>
            <a:r>
              <a: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 OUTPUT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baseline="0" dirty="0" smtClean="0"/>
              <a:t>Switch</a:t>
            </a:r>
            <a:r>
              <a:rPr lang="en-US" sz="1050" dirty="0" smtClean="0"/>
              <a:t> Gear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4048786" y="3781487"/>
            <a:ext cx="1079805" cy="24119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Mech. System </a:t>
            </a:r>
            <a:r>
              <a:rPr lang="en-US" sz="800" dirty="0" smtClean="0"/>
              <a:t>N</a:t>
            </a:r>
            <a:endParaRPr kumimoji="0" lang="en-US" sz="80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58" name="Straight Connector 257"/>
          <p:cNvCxnSpPr>
            <a:stCxn id="201" idx="2"/>
            <a:endCxn id="264" idx="0"/>
          </p:cNvCxnSpPr>
          <p:nvPr/>
        </p:nvCxnSpPr>
        <p:spPr bwMode="auto">
          <a:xfrm rot="5400000">
            <a:off x="517183" y="5649791"/>
            <a:ext cx="1080178" cy="2741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4" name="Rectangle 263"/>
          <p:cNvSpPr/>
          <p:nvPr/>
        </p:nvSpPr>
        <p:spPr bwMode="auto">
          <a:xfrm>
            <a:off x="902126" y="6191250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270" name="Straight Connector 269"/>
          <p:cNvCxnSpPr>
            <a:stCxn id="271" idx="1"/>
            <a:endCxn id="264" idx="3"/>
          </p:cNvCxnSpPr>
          <p:nvPr/>
        </p:nvCxnSpPr>
        <p:spPr bwMode="auto">
          <a:xfrm rot="10800000" flipV="1">
            <a:off x="1209675" y="6411521"/>
            <a:ext cx="2780434" cy="2245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1" name="Rectangle 270"/>
          <p:cNvSpPr/>
          <p:nvPr/>
        </p:nvSpPr>
        <p:spPr bwMode="auto">
          <a:xfrm>
            <a:off x="3990109" y="6235172"/>
            <a:ext cx="1163782" cy="352700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Computer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461" name="Shape 460"/>
          <p:cNvCxnSpPr>
            <a:endCxn id="226" idx="1"/>
          </p:cNvCxnSpPr>
          <p:nvPr/>
        </p:nvCxnSpPr>
        <p:spPr bwMode="auto">
          <a:xfrm rot="16200000" flipH="1">
            <a:off x="3759527" y="3612822"/>
            <a:ext cx="292107" cy="286411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0" name="Shape 499"/>
          <p:cNvCxnSpPr>
            <a:endCxn id="130" idx="1"/>
          </p:cNvCxnSpPr>
          <p:nvPr/>
        </p:nvCxnSpPr>
        <p:spPr bwMode="auto">
          <a:xfrm>
            <a:off x="1786270" y="2832469"/>
            <a:ext cx="886826" cy="624465"/>
          </a:xfrm>
          <a:prstGeom prst="bentConnector3">
            <a:avLst>
              <a:gd name="adj1" fmla="val -1555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Straight Connector 91"/>
          <p:cNvCxnSpPr>
            <a:stCxn id="93" idx="4"/>
          </p:cNvCxnSpPr>
          <p:nvPr/>
        </p:nvCxnSpPr>
        <p:spPr bwMode="auto">
          <a:xfrm rot="5400000">
            <a:off x="4062337" y="2382215"/>
            <a:ext cx="341938" cy="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3" name="Oval 92"/>
          <p:cNvSpPr/>
          <p:nvPr/>
        </p:nvSpPr>
        <p:spPr bwMode="auto">
          <a:xfrm>
            <a:off x="3890406" y="1525446"/>
            <a:ext cx="685800" cy="685800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Gen-set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+1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94" name="Straight Connector 93"/>
          <p:cNvCxnSpPr/>
          <p:nvPr/>
        </p:nvCxnSpPr>
        <p:spPr bwMode="auto">
          <a:xfrm rot="16200000" flipH="1">
            <a:off x="915846" y="3276150"/>
            <a:ext cx="885774" cy="9884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</a:t>
            </a:r>
            <a:endParaRPr lang="en-US" dirty="0"/>
          </a:p>
        </p:txBody>
      </p:sp>
      <p:graphicFrame>
        <p:nvGraphicFramePr>
          <p:cNvPr id="42" name="Table 41"/>
          <p:cNvGraphicFramePr>
            <a:graphicFrameLocks noGrp="1"/>
          </p:cNvGraphicFramePr>
          <p:nvPr/>
        </p:nvGraphicFramePr>
        <p:xfrm>
          <a:off x="3759752" y="4129728"/>
          <a:ext cx="5121358" cy="2031192"/>
        </p:xfrm>
        <a:graphic>
          <a:graphicData uri="http://schemas.openxmlformats.org/drawingml/2006/table">
            <a:tbl>
              <a:tblPr/>
              <a:tblGrid>
                <a:gridCol w="3368780"/>
                <a:gridCol w="925617"/>
                <a:gridCol w="826961"/>
              </a:tblGrid>
              <a:tr h="150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1"/>
          <p:cNvGrpSpPr/>
          <p:nvPr/>
        </p:nvGrpSpPr>
        <p:grpSpPr>
          <a:xfrm>
            <a:off x="466725" y="1527425"/>
            <a:ext cx="8267700" cy="5108858"/>
            <a:chOff x="466725" y="1527425"/>
            <a:chExt cx="8267700" cy="5108858"/>
          </a:xfrm>
        </p:grpSpPr>
        <p:grpSp>
          <p:nvGrpSpPr>
            <p:cNvPr id="3" name="Group 72"/>
            <p:cNvGrpSpPr/>
            <p:nvPr/>
          </p:nvGrpSpPr>
          <p:grpSpPr>
            <a:xfrm>
              <a:off x="963551" y="1620915"/>
              <a:ext cx="684274" cy="554210"/>
              <a:chOff x="903099" y="1310962"/>
              <a:chExt cx="805178" cy="595766"/>
            </a:xfrm>
          </p:grpSpPr>
          <p:grpSp>
            <p:nvGrpSpPr>
              <p:cNvPr id="4" name="Group 48"/>
              <p:cNvGrpSpPr/>
              <p:nvPr/>
            </p:nvGrpSpPr>
            <p:grpSpPr>
              <a:xfrm>
                <a:off x="903099" y="1310962"/>
                <a:ext cx="805178" cy="267153"/>
                <a:chOff x="1827024" y="1577662"/>
                <a:chExt cx="805178" cy="267153"/>
              </a:xfrm>
            </p:grpSpPr>
            <p:sp>
              <p:nvSpPr>
                <p:cNvPr id="36" name="Block Arc 35"/>
                <p:cNvSpPr/>
                <p:nvPr/>
              </p:nvSpPr>
              <p:spPr bwMode="auto">
                <a:xfrm flipV="1">
                  <a:off x="1905233" y="1610156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37" name="Block Arc 36"/>
                <p:cNvSpPr/>
                <p:nvPr/>
              </p:nvSpPr>
              <p:spPr bwMode="auto">
                <a:xfrm flipV="1">
                  <a:off x="2054123" y="1609611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38" name="Block Arc 37"/>
                <p:cNvSpPr/>
                <p:nvPr/>
              </p:nvSpPr>
              <p:spPr bwMode="auto">
                <a:xfrm flipV="1">
                  <a:off x="2203922" y="1608978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39" name="Block Arc 38"/>
                <p:cNvSpPr/>
                <p:nvPr/>
              </p:nvSpPr>
              <p:spPr bwMode="auto">
                <a:xfrm flipV="1">
                  <a:off x="2353466" y="1608679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40" name="Minus 39"/>
                <p:cNvSpPr/>
                <p:nvPr/>
              </p:nvSpPr>
              <p:spPr bwMode="auto">
                <a:xfrm rot="16200000" flipV="1">
                  <a:off x="2442069" y="1560180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41" name="Minus 40"/>
                <p:cNvSpPr/>
                <p:nvPr/>
              </p:nvSpPr>
              <p:spPr bwMode="auto">
                <a:xfrm rot="16200000" flipV="1">
                  <a:off x="1844506" y="1563668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</p:grpSp>
          <p:grpSp>
            <p:nvGrpSpPr>
              <p:cNvPr id="5" name="Group 49"/>
              <p:cNvGrpSpPr/>
              <p:nvPr/>
            </p:nvGrpSpPr>
            <p:grpSpPr>
              <a:xfrm rot="10800000">
                <a:off x="903099" y="1639575"/>
                <a:ext cx="805178" cy="267153"/>
                <a:chOff x="1827024" y="1577662"/>
                <a:chExt cx="805178" cy="267153"/>
              </a:xfrm>
            </p:grpSpPr>
            <p:sp>
              <p:nvSpPr>
                <p:cNvPr id="51" name="Block Arc 50"/>
                <p:cNvSpPr/>
                <p:nvPr/>
              </p:nvSpPr>
              <p:spPr bwMode="auto">
                <a:xfrm flipV="1">
                  <a:off x="1905233" y="1610156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52" name="Block Arc 51"/>
                <p:cNvSpPr/>
                <p:nvPr/>
              </p:nvSpPr>
              <p:spPr bwMode="auto">
                <a:xfrm flipV="1">
                  <a:off x="2054123" y="1609611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53" name="Block Arc 52"/>
                <p:cNvSpPr/>
                <p:nvPr/>
              </p:nvSpPr>
              <p:spPr bwMode="auto">
                <a:xfrm flipV="1">
                  <a:off x="2203922" y="1608978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54" name="Block Arc 53"/>
                <p:cNvSpPr/>
                <p:nvPr/>
              </p:nvSpPr>
              <p:spPr bwMode="auto">
                <a:xfrm flipV="1">
                  <a:off x="2353466" y="1608679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55" name="Minus 54"/>
                <p:cNvSpPr/>
                <p:nvPr/>
              </p:nvSpPr>
              <p:spPr bwMode="auto">
                <a:xfrm rot="16200000" flipV="1">
                  <a:off x="2442069" y="1560180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56" name="Minus 55"/>
                <p:cNvSpPr/>
                <p:nvPr/>
              </p:nvSpPr>
              <p:spPr bwMode="auto">
                <a:xfrm rot="16200000" flipV="1">
                  <a:off x="1844506" y="1563668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</p:grpSp>
        </p:grpSp>
        <p:sp>
          <p:nvSpPr>
            <p:cNvPr id="57" name="Rectangle 56"/>
            <p:cNvSpPr/>
            <p:nvPr/>
          </p:nvSpPr>
          <p:spPr bwMode="auto">
            <a:xfrm>
              <a:off x="466725" y="2545638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Utility Switch Gear</a:t>
              </a: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 rot="5400000">
              <a:off x="1046497" y="2295277"/>
              <a:ext cx="518315" cy="145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/>
            <p:cNvCxnSpPr>
              <a:stCxn id="64" idx="1"/>
            </p:cNvCxnSpPr>
            <p:nvPr/>
          </p:nvCxnSpPr>
          <p:spPr bwMode="auto">
            <a:xfrm rot="10800000">
              <a:off x="2143126" y="2692044"/>
              <a:ext cx="523875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2667000" y="2555163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Gen-set Switch Gear</a:t>
              </a:r>
            </a:p>
          </p:txBody>
        </p:sp>
        <p:cxnSp>
          <p:nvCxnSpPr>
            <p:cNvPr id="67" name="Straight Connector 66"/>
            <p:cNvCxnSpPr>
              <a:stCxn id="68" idx="1"/>
              <a:endCxn id="64" idx="3"/>
            </p:cNvCxnSpPr>
            <p:nvPr/>
          </p:nvCxnSpPr>
          <p:spPr bwMode="auto">
            <a:xfrm rot="10800000">
              <a:off x="4343400" y="2692044"/>
              <a:ext cx="514350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Rectangle 67"/>
            <p:cNvSpPr/>
            <p:nvPr/>
          </p:nvSpPr>
          <p:spPr bwMode="auto">
            <a:xfrm>
              <a:off x="4857750" y="2555163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Gen-set Switch Gear</a:t>
              </a:r>
            </a:p>
          </p:txBody>
        </p:sp>
        <p:cxnSp>
          <p:nvCxnSpPr>
            <p:cNvPr id="70" name="Straight Connector 69"/>
            <p:cNvCxnSpPr>
              <a:stCxn id="71" idx="1"/>
              <a:endCxn id="68" idx="3"/>
            </p:cNvCxnSpPr>
            <p:nvPr/>
          </p:nvCxnSpPr>
          <p:spPr bwMode="auto">
            <a:xfrm rot="10800000">
              <a:off x="6534151" y="2692045"/>
              <a:ext cx="523875" cy="15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Rectangle 70"/>
            <p:cNvSpPr/>
            <p:nvPr/>
          </p:nvSpPr>
          <p:spPr bwMode="auto">
            <a:xfrm>
              <a:off x="7058025" y="2555318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Utility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Switch Gear</a:t>
              </a:r>
            </a:p>
          </p:txBody>
        </p:sp>
        <p:grpSp>
          <p:nvGrpSpPr>
            <p:cNvPr id="6" name="Group 73"/>
            <p:cNvGrpSpPr/>
            <p:nvPr/>
          </p:nvGrpSpPr>
          <p:grpSpPr>
            <a:xfrm>
              <a:off x="7545326" y="1620915"/>
              <a:ext cx="684274" cy="554210"/>
              <a:chOff x="903099" y="1310962"/>
              <a:chExt cx="805178" cy="595766"/>
            </a:xfrm>
          </p:grpSpPr>
          <p:grpSp>
            <p:nvGrpSpPr>
              <p:cNvPr id="7" name="Group 48"/>
              <p:cNvGrpSpPr/>
              <p:nvPr/>
            </p:nvGrpSpPr>
            <p:grpSpPr>
              <a:xfrm>
                <a:off x="903099" y="1310962"/>
                <a:ext cx="805178" cy="267153"/>
                <a:chOff x="1827024" y="1577662"/>
                <a:chExt cx="805178" cy="267153"/>
              </a:xfrm>
            </p:grpSpPr>
            <p:sp>
              <p:nvSpPr>
                <p:cNvPr id="83" name="Block Arc 82"/>
                <p:cNvSpPr/>
                <p:nvPr/>
              </p:nvSpPr>
              <p:spPr bwMode="auto">
                <a:xfrm flipV="1">
                  <a:off x="1905233" y="1610156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4" name="Block Arc 83"/>
                <p:cNvSpPr/>
                <p:nvPr/>
              </p:nvSpPr>
              <p:spPr bwMode="auto">
                <a:xfrm flipV="1">
                  <a:off x="2054123" y="1609611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5" name="Block Arc 84"/>
                <p:cNvSpPr/>
                <p:nvPr/>
              </p:nvSpPr>
              <p:spPr bwMode="auto">
                <a:xfrm flipV="1">
                  <a:off x="2203922" y="1608978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6" name="Block Arc 85"/>
                <p:cNvSpPr/>
                <p:nvPr/>
              </p:nvSpPr>
              <p:spPr bwMode="auto">
                <a:xfrm flipV="1">
                  <a:off x="2353466" y="1608679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7" name="Minus 86"/>
                <p:cNvSpPr/>
                <p:nvPr/>
              </p:nvSpPr>
              <p:spPr bwMode="auto">
                <a:xfrm rot="16200000" flipV="1">
                  <a:off x="2442069" y="1560180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8" name="Minus 87"/>
                <p:cNvSpPr/>
                <p:nvPr/>
              </p:nvSpPr>
              <p:spPr bwMode="auto">
                <a:xfrm rot="16200000" flipV="1">
                  <a:off x="1844506" y="1563668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</p:grpSp>
          <p:grpSp>
            <p:nvGrpSpPr>
              <p:cNvPr id="8" name="Group 49"/>
              <p:cNvGrpSpPr/>
              <p:nvPr/>
            </p:nvGrpSpPr>
            <p:grpSpPr>
              <a:xfrm rot="10800000">
                <a:off x="903099" y="1639575"/>
                <a:ext cx="805178" cy="267153"/>
                <a:chOff x="1827024" y="1577662"/>
                <a:chExt cx="805178" cy="267153"/>
              </a:xfrm>
            </p:grpSpPr>
            <p:sp>
              <p:nvSpPr>
                <p:cNvPr id="77" name="Block Arc 76"/>
                <p:cNvSpPr/>
                <p:nvPr/>
              </p:nvSpPr>
              <p:spPr bwMode="auto">
                <a:xfrm flipV="1">
                  <a:off x="1905233" y="1610156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78" name="Block Arc 77"/>
                <p:cNvSpPr/>
                <p:nvPr/>
              </p:nvSpPr>
              <p:spPr bwMode="auto">
                <a:xfrm flipV="1">
                  <a:off x="2054123" y="1609611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79" name="Block Arc 78"/>
                <p:cNvSpPr/>
                <p:nvPr/>
              </p:nvSpPr>
              <p:spPr bwMode="auto">
                <a:xfrm flipV="1">
                  <a:off x="2203922" y="1608978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0" name="Block Arc 79"/>
                <p:cNvSpPr/>
                <p:nvPr/>
              </p:nvSpPr>
              <p:spPr bwMode="auto">
                <a:xfrm flipV="1">
                  <a:off x="2353466" y="1608679"/>
                  <a:ext cx="198991" cy="234659"/>
                </a:xfrm>
                <a:prstGeom prst="blockArc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1" name="Minus 80"/>
                <p:cNvSpPr/>
                <p:nvPr/>
              </p:nvSpPr>
              <p:spPr bwMode="auto">
                <a:xfrm rot="16200000" flipV="1">
                  <a:off x="2442069" y="1560180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  <p:sp>
              <p:nvSpPr>
                <p:cNvPr id="82" name="Minus 81"/>
                <p:cNvSpPr/>
                <p:nvPr/>
              </p:nvSpPr>
              <p:spPr bwMode="auto">
                <a:xfrm rot="16200000" flipV="1">
                  <a:off x="1844506" y="1563668"/>
                  <a:ext cx="172652" cy="207615"/>
                </a:xfrm>
                <a:prstGeom prst="mathMinus">
                  <a:avLst/>
                </a:prstGeom>
                <a:solidFill>
                  <a:srgbClr val="00007E"/>
                </a:solidFill>
                <a:ln w="31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342900" marR="0" indent="-34290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0AA6F"/>
                    </a:buClr>
                    <a:buSzPct val="70000"/>
                    <a:buFont typeface="Webdings" pitchFamily="18" charset="2"/>
                    <a:buNone/>
                    <a:tabLst/>
                  </a:pPr>
                  <a:endParaRPr kumimoji="0" lang="en-US" sz="1050" b="0" i="0" u="none" strike="noStrike" cap="none" normalizeH="0" baseline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endParaRPr>
                </a:p>
              </p:txBody>
            </p:sp>
          </p:grpSp>
        </p:grpSp>
        <p:cxnSp>
          <p:nvCxnSpPr>
            <p:cNvPr id="89" name="Straight Connector 88"/>
            <p:cNvCxnSpPr>
              <a:stCxn id="79" idx="0"/>
              <a:endCxn id="71" idx="0"/>
            </p:cNvCxnSpPr>
            <p:nvPr/>
          </p:nvCxnSpPr>
          <p:spPr bwMode="auto">
            <a:xfrm rot="16200000" flipH="1">
              <a:off x="7632956" y="2292049"/>
              <a:ext cx="518470" cy="8068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>
              <a:stCxn id="104" idx="4"/>
              <a:endCxn id="64" idx="0"/>
            </p:cNvCxnSpPr>
            <p:nvPr/>
          </p:nvCxnSpPr>
          <p:spPr bwMode="auto">
            <a:xfrm rot="5400000">
              <a:off x="3334231" y="2384194"/>
              <a:ext cx="341938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4" name="Oval 103"/>
            <p:cNvSpPr/>
            <p:nvPr/>
          </p:nvSpPr>
          <p:spPr bwMode="auto">
            <a:xfrm>
              <a:off x="3162300" y="1527425"/>
              <a:ext cx="685800" cy="685800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Gen-set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N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07" name="Straight Connector 106"/>
            <p:cNvCxnSpPr>
              <a:stCxn id="108" idx="4"/>
              <a:endCxn id="68" idx="0"/>
            </p:cNvCxnSpPr>
            <p:nvPr/>
          </p:nvCxnSpPr>
          <p:spPr bwMode="auto">
            <a:xfrm rot="5400000">
              <a:off x="5524981" y="2384194"/>
              <a:ext cx="341938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8" name="Oval 107"/>
            <p:cNvSpPr/>
            <p:nvPr/>
          </p:nvSpPr>
          <p:spPr bwMode="auto">
            <a:xfrm>
              <a:off x="5353050" y="1527425"/>
              <a:ext cx="685800" cy="685800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Gen-set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+1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 bwMode="auto">
            <a:xfrm>
              <a:off x="466725" y="3028950"/>
              <a:ext cx="1133475" cy="419100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UPS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INPUT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baseline="0" dirty="0" smtClean="0"/>
                <a:t>Switch</a:t>
              </a:r>
              <a:r>
                <a:rPr lang="en-US" sz="1050" dirty="0" smtClean="0"/>
                <a:t> Gear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 bwMode="auto">
            <a:xfrm rot="16200000" flipH="1">
              <a:off x="918942" y="2923954"/>
              <a:ext cx="227814" cy="1228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0" name="Rectangle 129"/>
            <p:cNvSpPr/>
            <p:nvPr/>
          </p:nvSpPr>
          <p:spPr bwMode="auto">
            <a:xfrm>
              <a:off x="2673096" y="3320053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Mechanical Switch Gear</a:t>
              </a:r>
            </a:p>
          </p:txBody>
        </p:sp>
        <p:cxnSp>
          <p:nvCxnSpPr>
            <p:cNvPr id="131" name="Straight Connector 130"/>
            <p:cNvCxnSpPr>
              <a:stCxn id="132" idx="1"/>
              <a:endCxn id="130" idx="3"/>
            </p:cNvCxnSpPr>
            <p:nvPr/>
          </p:nvCxnSpPr>
          <p:spPr bwMode="auto">
            <a:xfrm rot="10800000">
              <a:off x="4349496" y="3456934"/>
              <a:ext cx="514350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2" name="Rectangle 131"/>
            <p:cNvSpPr/>
            <p:nvPr/>
          </p:nvSpPr>
          <p:spPr bwMode="auto">
            <a:xfrm>
              <a:off x="4863846" y="3320053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M</a:t>
              </a: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echanical Switch Gear</a:t>
              </a:r>
            </a:p>
          </p:txBody>
        </p:sp>
        <p:cxnSp>
          <p:nvCxnSpPr>
            <p:cNvPr id="155" name="Straight Connector 154"/>
            <p:cNvCxnSpPr>
              <a:endCxn id="166" idx="0"/>
            </p:cNvCxnSpPr>
            <p:nvPr/>
          </p:nvCxnSpPr>
          <p:spPr bwMode="auto">
            <a:xfrm rot="16200000" flipH="1">
              <a:off x="1226954" y="3575384"/>
              <a:ext cx="269441" cy="400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6" name="Rectangle 165"/>
            <p:cNvSpPr/>
            <p:nvPr/>
          </p:nvSpPr>
          <p:spPr bwMode="auto">
            <a:xfrm>
              <a:off x="1176529" y="3712107"/>
              <a:ext cx="374293" cy="59375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STATIC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UPS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+1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78" name="Straight Connector 177"/>
            <p:cNvCxnSpPr>
              <a:endCxn id="179" idx="0"/>
            </p:cNvCxnSpPr>
            <p:nvPr/>
          </p:nvCxnSpPr>
          <p:spPr bwMode="auto">
            <a:xfrm rot="5400000">
              <a:off x="614200" y="3582560"/>
              <a:ext cx="245570" cy="27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9" name="Rectangle 178"/>
            <p:cNvSpPr/>
            <p:nvPr/>
          </p:nvSpPr>
          <p:spPr bwMode="auto">
            <a:xfrm>
              <a:off x="549701" y="3705481"/>
              <a:ext cx="374293" cy="59375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STATIC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UPS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83" name="Straight Connector 182"/>
            <p:cNvCxnSpPr>
              <a:stCxn id="166" idx="2"/>
            </p:cNvCxnSpPr>
            <p:nvPr/>
          </p:nvCxnSpPr>
          <p:spPr bwMode="auto">
            <a:xfrm rot="16200000" flipH="1">
              <a:off x="1172198" y="4497338"/>
              <a:ext cx="387222" cy="426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Straight Connector 188"/>
            <p:cNvCxnSpPr>
              <a:stCxn id="179" idx="2"/>
            </p:cNvCxnSpPr>
            <p:nvPr/>
          </p:nvCxnSpPr>
          <p:spPr bwMode="auto">
            <a:xfrm rot="16200000" flipH="1">
              <a:off x="537260" y="4498821"/>
              <a:ext cx="401163" cy="198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1" name="Rectangle 200"/>
            <p:cNvSpPr/>
            <p:nvPr/>
          </p:nvSpPr>
          <p:spPr bwMode="auto">
            <a:xfrm>
              <a:off x="491904" y="4691972"/>
              <a:ext cx="1133475" cy="419100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UPS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OUTPUT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baseline="0" dirty="0" smtClean="0"/>
                <a:t>Switch</a:t>
              </a:r>
              <a:r>
                <a:rPr lang="en-US" sz="1050" dirty="0" smtClean="0"/>
                <a:t> Gear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04" name="Straight Connector 203"/>
            <p:cNvCxnSpPr>
              <a:stCxn id="205" idx="1"/>
              <a:endCxn id="201" idx="3"/>
            </p:cNvCxnSpPr>
            <p:nvPr/>
          </p:nvCxnSpPr>
          <p:spPr bwMode="auto">
            <a:xfrm rot="10800000">
              <a:off x="1625380" y="4901523"/>
              <a:ext cx="1025187" cy="98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5" name="Rectangle 204"/>
            <p:cNvSpPr/>
            <p:nvPr/>
          </p:nvSpPr>
          <p:spPr bwMode="auto">
            <a:xfrm>
              <a:off x="2650566" y="4765622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Critical MCC</a:t>
              </a:r>
            </a:p>
          </p:txBody>
        </p:sp>
        <p:cxnSp>
          <p:nvCxnSpPr>
            <p:cNvPr id="206" name="Straight Connector 205"/>
            <p:cNvCxnSpPr>
              <a:stCxn id="207" idx="1"/>
              <a:endCxn id="205" idx="3"/>
            </p:cNvCxnSpPr>
            <p:nvPr/>
          </p:nvCxnSpPr>
          <p:spPr bwMode="auto">
            <a:xfrm rot="10800000">
              <a:off x="4326966" y="4902503"/>
              <a:ext cx="514350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7" name="Rectangle 206"/>
            <p:cNvSpPr/>
            <p:nvPr/>
          </p:nvSpPr>
          <p:spPr bwMode="auto">
            <a:xfrm>
              <a:off x="4841316" y="4765622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Critical MCC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08" name="Straight Connector 207"/>
            <p:cNvCxnSpPr>
              <a:stCxn id="207" idx="3"/>
              <a:endCxn id="210" idx="1"/>
            </p:cNvCxnSpPr>
            <p:nvPr/>
          </p:nvCxnSpPr>
          <p:spPr bwMode="auto">
            <a:xfrm>
              <a:off x="6517716" y="4902503"/>
              <a:ext cx="810736" cy="3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0" name="Rectangle 209"/>
            <p:cNvSpPr/>
            <p:nvPr/>
          </p:nvSpPr>
          <p:spPr bwMode="auto">
            <a:xfrm>
              <a:off x="7328452" y="4693297"/>
              <a:ext cx="1133475" cy="419100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ALL 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OUTPUT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baseline="0" dirty="0" smtClean="0"/>
                <a:t>Switch</a:t>
              </a:r>
              <a:r>
                <a:rPr lang="en-US" sz="1050" dirty="0" smtClean="0"/>
                <a:t> Gear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12" name="Straight Connector 211"/>
            <p:cNvCxnSpPr/>
            <p:nvPr/>
          </p:nvCxnSpPr>
          <p:spPr bwMode="auto">
            <a:xfrm rot="5400000">
              <a:off x="2324304" y="4192365"/>
              <a:ext cx="1166052" cy="45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Straight Connector 213"/>
            <p:cNvCxnSpPr/>
            <p:nvPr/>
          </p:nvCxnSpPr>
          <p:spPr bwMode="auto">
            <a:xfrm rot="5400000">
              <a:off x="5730224" y="4188459"/>
              <a:ext cx="1175285" cy="425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6" name="Rectangle 225"/>
            <p:cNvSpPr/>
            <p:nvPr/>
          </p:nvSpPr>
          <p:spPr bwMode="auto">
            <a:xfrm>
              <a:off x="4048786" y="3781487"/>
              <a:ext cx="1079805" cy="24119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Mech. System </a:t>
              </a:r>
              <a:r>
                <a:rPr lang="en-US" sz="800" dirty="0" smtClean="0"/>
                <a:t>N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240" name="Rectangle 239"/>
            <p:cNvSpPr/>
            <p:nvPr/>
          </p:nvSpPr>
          <p:spPr bwMode="auto">
            <a:xfrm>
              <a:off x="4058063" y="4121345"/>
              <a:ext cx="1079805" cy="24119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Mech. System </a:t>
              </a:r>
              <a:r>
                <a:rPr lang="en-US" sz="800" dirty="0" smtClean="0"/>
                <a:t>+1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53" name="Straight Connector 252"/>
            <p:cNvCxnSpPr>
              <a:stCxn id="71" idx="2"/>
              <a:endCxn id="210" idx="0"/>
            </p:cNvCxnSpPr>
            <p:nvPr/>
          </p:nvCxnSpPr>
          <p:spPr bwMode="auto">
            <a:xfrm rot="5400000">
              <a:off x="6963600" y="3760671"/>
              <a:ext cx="1864217" cy="103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8" name="Straight Connector 257"/>
            <p:cNvCxnSpPr>
              <a:stCxn id="201" idx="2"/>
              <a:endCxn id="264" idx="0"/>
            </p:cNvCxnSpPr>
            <p:nvPr/>
          </p:nvCxnSpPr>
          <p:spPr bwMode="auto">
            <a:xfrm rot="5400000">
              <a:off x="517183" y="5649791"/>
              <a:ext cx="1080178" cy="274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4" name="Rectangle 263"/>
            <p:cNvSpPr/>
            <p:nvPr/>
          </p:nvSpPr>
          <p:spPr bwMode="auto">
            <a:xfrm>
              <a:off x="902126" y="6191250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66" name="Straight Connector 265"/>
            <p:cNvCxnSpPr>
              <a:stCxn id="210" idx="2"/>
              <a:endCxn id="528" idx="0"/>
            </p:cNvCxnSpPr>
            <p:nvPr/>
          </p:nvCxnSpPr>
          <p:spPr bwMode="auto">
            <a:xfrm rot="5400000">
              <a:off x="7355595" y="5651654"/>
              <a:ext cx="1078853" cy="33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0" name="Straight Connector 269"/>
            <p:cNvCxnSpPr>
              <a:stCxn id="271" idx="1"/>
              <a:endCxn id="264" idx="3"/>
            </p:cNvCxnSpPr>
            <p:nvPr/>
          </p:nvCxnSpPr>
          <p:spPr bwMode="auto">
            <a:xfrm rot="10800000" flipV="1">
              <a:off x="1209675" y="6411521"/>
              <a:ext cx="2780434" cy="224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1" name="Rectangle 270"/>
            <p:cNvSpPr/>
            <p:nvPr/>
          </p:nvSpPr>
          <p:spPr bwMode="auto">
            <a:xfrm>
              <a:off x="3990109" y="6235172"/>
              <a:ext cx="1163782" cy="35270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Computer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73" name="Straight Connector 272"/>
            <p:cNvCxnSpPr>
              <a:stCxn id="528" idx="1"/>
              <a:endCxn id="271" idx="3"/>
            </p:cNvCxnSpPr>
            <p:nvPr/>
          </p:nvCxnSpPr>
          <p:spPr bwMode="auto">
            <a:xfrm rot="10800000">
              <a:off x="5153892" y="6411523"/>
              <a:ext cx="2587185" cy="224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1" name="Shape 460"/>
            <p:cNvCxnSpPr>
              <a:endCxn id="226" idx="1"/>
            </p:cNvCxnSpPr>
            <p:nvPr/>
          </p:nvCxnSpPr>
          <p:spPr bwMode="auto">
            <a:xfrm rot="16200000" flipH="1">
              <a:off x="3759527" y="3612822"/>
              <a:ext cx="292107" cy="286411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2" name="Shape 461"/>
            <p:cNvCxnSpPr>
              <a:endCxn id="226" idx="3"/>
            </p:cNvCxnSpPr>
            <p:nvPr/>
          </p:nvCxnSpPr>
          <p:spPr bwMode="auto">
            <a:xfrm rot="5400000">
              <a:off x="5118911" y="3610130"/>
              <a:ext cx="301633" cy="282271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4" name="Shape 463"/>
            <p:cNvCxnSpPr>
              <a:stCxn id="130" idx="2"/>
              <a:endCxn id="240" idx="1"/>
            </p:cNvCxnSpPr>
            <p:nvPr/>
          </p:nvCxnSpPr>
          <p:spPr bwMode="auto">
            <a:xfrm rot="16200000" flipH="1">
              <a:off x="3460617" y="3644493"/>
              <a:ext cx="648125" cy="546767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8" name="Shape 467"/>
            <p:cNvCxnSpPr>
              <a:stCxn id="132" idx="2"/>
              <a:endCxn id="240" idx="3"/>
            </p:cNvCxnSpPr>
            <p:nvPr/>
          </p:nvCxnSpPr>
          <p:spPr bwMode="auto">
            <a:xfrm rot="5400000">
              <a:off x="5095895" y="3635788"/>
              <a:ext cx="648125" cy="564178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71" name="Rectangle 470"/>
            <p:cNvSpPr/>
            <p:nvPr/>
          </p:nvSpPr>
          <p:spPr bwMode="auto">
            <a:xfrm>
              <a:off x="4162566" y="5178615"/>
              <a:ext cx="777923" cy="286176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Critical Fan or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Pump N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473" name="Shape 472"/>
            <p:cNvCxnSpPr>
              <a:endCxn id="471" idx="1"/>
            </p:cNvCxnSpPr>
            <p:nvPr/>
          </p:nvCxnSpPr>
          <p:spPr bwMode="auto">
            <a:xfrm>
              <a:off x="3753137" y="5048961"/>
              <a:ext cx="409429" cy="272742"/>
            </a:xfrm>
            <a:prstGeom prst="bentConnector3">
              <a:avLst>
                <a:gd name="adj1" fmla="val 1666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1" name="Shape 472"/>
            <p:cNvCxnSpPr>
              <a:endCxn id="471" idx="3"/>
            </p:cNvCxnSpPr>
            <p:nvPr/>
          </p:nvCxnSpPr>
          <p:spPr bwMode="auto">
            <a:xfrm rot="10800000" flipV="1">
              <a:off x="4940489" y="5051235"/>
              <a:ext cx="425356" cy="270467"/>
            </a:xfrm>
            <a:prstGeom prst="bentConnector3">
              <a:avLst>
                <a:gd name="adj1" fmla="val -2941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4" name="Rectangle 493"/>
            <p:cNvSpPr/>
            <p:nvPr/>
          </p:nvSpPr>
          <p:spPr bwMode="auto">
            <a:xfrm>
              <a:off x="4171664" y="5569850"/>
              <a:ext cx="777923" cy="286176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Critical Fan or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Pump +1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495" name="Shape 472"/>
            <p:cNvCxnSpPr>
              <a:stCxn id="205" idx="2"/>
              <a:endCxn id="494" idx="1"/>
            </p:cNvCxnSpPr>
            <p:nvPr/>
          </p:nvCxnSpPr>
          <p:spPr bwMode="auto">
            <a:xfrm rot="16200000" flipH="1">
              <a:off x="3493438" y="5034712"/>
              <a:ext cx="673554" cy="682898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6" name="Shape 472"/>
            <p:cNvCxnSpPr>
              <a:stCxn id="207" idx="2"/>
              <a:endCxn id="494" idx="3"/>
            </p:cNvCxnSpPr>
            <p:nvPr/>
          </p:nvCxnSpPr>
          <p:spPr bwMode="auto">
            <a:xfrm rot="5400000">
              <a:off x="4977775" y="5011197"/>
              <a:ext cx="673554" cy="729929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0" name="Shape 499"/>
            <p:cNvCxnSpPr>
              <a:endCxn id="130" idx="1"/>
            </p:cNvCxnSpPr>
            <p:nvPr/>
          </p:nvCxnSpPr>
          <p:spPr bwMode="auto">
            <a:xfrm>
              <a:off x="1786270" y="2832469"/>
              <a:ext cx="886826" cy="624465"/>
            </a:xfrm>
            <a:prstGeom prst="bentConnector3">
              <a:avLst>
                <a:gd name="adj1" fmla="val -1555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7" name="Shape 499"/>
            <p:cNvCxnSpPr>
              <a:endCxn id="132" idx="3"/>
            </p:cNvCxnSpPr>
            <p:nvPr/>
          </p:nvCxnSpPr>
          <p:spPr bwMode="auto">
            <a:xfrm rot="10800000" flipV="1">
              <a:off x="6540247" y="2836012"/>
              <a:ext cx="889147" cy="620921"/>
            </a:xfrm>
            <a:prstGeom prst="bentConnector3">
              <a:avLst>
                <a:gd name="adj1" fmla="val -22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8" name="Rectangle 527"/>
            <p:cNvSpPr/>
            <p:nvPr/>
          </p:nvSpPr>
          <p:spPr bwMode="auto">
            <a:xfrm>
              <a:off x="7741076" y="6191250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sp>
        <p:nvSpPr>
          <p:cNvPr id="91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90" name="Rectangle 89"/>
          <p:cNvSpPr/>
          <p:nvPr/>
        </p:nvSpPr>
        <p:spPr>
          <a:xfrm>
            <a:off x="1920240" y="857518"/>
            <a:ext cx="5840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510639" y="990448"/>
            <a:ext cx="4987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spcBef>
                <a:spcPct val="0"/>
              </a:spcBef>
              <a:buClrTx/>
              <a:buSzTx/>
            </a:pPr>
            <a:r>
              <a:rPr lang="ru-RU" sz="20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Рейтинг надежности и доступности ЦОД</a:t>
            </a:r>
            <a:endParaRPr lang="ru-RU" sz="4800" b="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42182" y="4251365"/>
          <a:ext cx="8279304" cy="2000995"/>
        </p:xfrm>
        <a:graphic>
          <a:graphicData uri="http://schemas.openxmlformats.org/drawingml/2006/table">
            <a:tbl>
              <a:tblPr/>
              <a:tblGrid>
                <a:gridCol w="4012637"/>
                <a:gridCol w="1102525"/>
                <a:gridCol w="985014"/>
                <a:gridCol w="1102525"/>
                <a:gridCol w="1076603"/>
              </a:tblGrid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ahom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III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Tier IV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Резервирование активных компонентов инфраструктуры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N+1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N 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после любой поломки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Систем распределения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рабочая</a:t>
                      </a:r>
                      <a:endParaRPr lang="en-US" sz="18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1 резервная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2 синхронно активны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Ремонтно-профилактические работы без остановки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Отказоустойчивый ЦОД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Активные компоненты в отдельных помещениях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Нет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ahoma"/>
                          <a:ea typeface="Calibri"/>
                          <a:cs typeface="Times New Roman"/>
                        </a:rPr>
                        <a:t>Да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65018" y="3760912"/>
            <a:ext cx="52132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0" dirty="0" smtClean="0">
                <a:solidFill>
                  <a:srgbClr val="00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Требования к инфраструктуре электропитания</a:t>
            </a: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70015" y="2308312"/>
            <a:ext cx="80870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buClrTx/>
              <a:buSzTx/>
            </a:pPr>
            <a:r>
              <a:rPr lang="en-US" sz="1600" dirty="0" smtClean="0"/>
              <a:t>Tier III</a:t>
            </a:r>
            <a:r>
              <a:rPr lang="ru-RU" sz="1600" dirty="0" smtClean="0"/>
              <a:t> – рассмотрим гарантированную и резервную схему питания для вариантов </a:t>
            </a:r>
            <a:r>
              <a:rPr lang="ru-RU" sz="1600" dirty="0" err="1" smtClean="0"/>
              <a:t>СИБП+Батареи+ДГУ</a:t>
            </a:r>
            <a:r>
              <a:rPr lang="ru-RU" sz="1600" dirty="0" smtClean="0"/>
              <a:t> и ДР ИБП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Рейтинг </a:t>
            </a:r>
            <a:r>
              <a:rPr lang="en-US" dirty="0" smtClean="0"/>
              <a:t>Tier</a:t>
            </a:r>
            <a:r>
              <a:rPr lang="ru-RU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467204" y="1523878"/>
            <a:ext cx="8276746" cy="5131455"/>
            <a:chOff x="467204" y="1523878"/>
            <a:chExt cx="8276746" cy="5131455"/>
          </a:xfrm>
        </p:grpSpPr>
        <p:sp>
          <p:nvSpPr>
            <p:cNvPr id="57" name="Rectangle 56"/>
            <p:cNvSpPr/>
            <p:nvPr/>
          </p:nvSpPr>
          <p:spPr bwMode="auto">
            <a:xfrm>
              <a:off x="478600" y="2565800"/>
              <a:ext cx="166452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61" name="Straight Connector 60"/>
            <p:cNvCxnSpPr>
              <a:stCxn id="64" idx="1"/>
              <a:endCxn id="242" idx="3"/>
            </p:cNvCxnSpPr>
            <p:nvPr/>
          </p:nvCxnSpPr>
          <p:spPr bwMode="auto">
            <a:xfrm rot="10800000" flipV="1">
              <a:off x="2647085" y="2714556"/>
              <a:ext cx="130628" cy="83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2777713" y="2575325"/>
              <a:ext cx="1457696" cy="2784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ДГУ РУ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5001862" y="2587201"/>
              <a:ext cx="1427760" cy="2784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ДГУ РУ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70" name="Straight Connector 69"/>
            <p:cNvCxnSpPr>
              <a:stCxn id="260" idx="1"/>
              <a:endCxn id="68" idx="3"/>
            </p:cNvCxnSpPr>
            <p:nvPr/>
          </p:nvCxnSpPr>
          <p:spPr bwMode="auto">
            <a:xfrm rot="10800000" flipV="1">
              <a:off x="6429622" y="2725283"/>
              <a:ext cx="147824" cy="114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Rectangle 70"/>
            <p:cNvSpPr/>
            <p:nvPr/>
          </p:nvSpPr>
          <p:spPr bwMode="auto">
            <a:xfrm>
              <a:off x="7067550" y="2587356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lang="en-US" sz="1050" dirty="0" smtClean="0"/>
            </a:p>
          </p:txBody>
        </p:sp>
        <p:cxnSp>
          <p:nvCxnSpPr>
            <p:cNvPr id="98" name="Straight Connector 97"/>
            <p:cNvCxnSpPr>
              <a:stCxn id="104" idx="4"/>
              <a:endCxn id="64" idx="0"/>
            </p:cNvCxnSpPr>
            <p:nvPr/>
          </p:nvCxnSpPr>
          <p:spPr bwMode="auto">
            <a:xfrm rot="16200000" flipH="1">
              <a:off x="3330706" y="2399470"/>
              <a:ext cx="339710" cy="1199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4" name="Oval 103"/>
            <p:cNvSpPr/>
            <p:nvPr/>
          </p:nvSpPr>
          <p:spPr bwMode="auto">
            <a:xfrm>
              <a:off x="3151662" y="1549815"/>
              <a:ext cx="685800" cy="685800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ДГУ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N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08" name="Oval 107"/>
            <p:cNvSpPr/>
            <p:nvPr/>
          </p:nvSpPr>
          <p:spPr bwMode="auto">
            <a:xfrm>
              <a:off x="5367276" y="1530765"/>
              <a:ext cx="685800" cy="685800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ДГУ</a:t>
              </a:r>
              <a:r>
                <a:rPr kumimoji="0" lang="en-US" sz="105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+1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 bwMode="auto">
            <a:xfrm>
              <a:off x="485775" y="3058637"/>
              <a:ext cx="1274978" cy="42219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Входное РУ</a:t>
              </a:r>
              <a:endPara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Статического ИБП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4017358" y="3363843"/>
              <a:ext cx="1676400" cy="273762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Механическая нагрузка </a:t>
              </a:r>
              <a:endParaRPr lang="en-US" sz="1050" dirty="0" smtClean="0"/>
            </a:p>
          </p:txBody>
        </p:sp>
        <p:cxnSp>
          <p:nvCxnSpPr>
            <p:cNvPr id="178" name="Straight Connector 177"/>
            <p:cNvCxnSpPr>
              <a:endCxn id="179" idx="0"/>
            </p:cNvCxnSpPr>
            <p:nvPr/>
          </p:nvCxnSpPr>
          <p:spPr bwMode="auto">
            <a:xfrm rot="5400000">
              <a:off x="606885" y="3612045"/>
              <a:ext cx="245570" cy="27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9" name="Rectangle 178"/>
            <p:cNvSpPr/>
            <p:nvPr/>
          </p:nvSpPr>
          <p:spPr bwMode="auto">
            <a:xfrm>
              <a:off x="542386" y="3734966"/>
              <a:ext cx="374293" cy="59375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800" dirty="0" smtClean="0"/>
                <a:t>Ст.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ru-RU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ИБЛ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89" name="Straight Connector 188"/>
            <p:cNvCxnSpPr>
              <a:stCxn id="179" idx="2"/>
            </p:cNvCxnSpPr>
            <p:nvPr/>
          </p:nvCxnSpPr>
          <p:spPr bwMode="auto">
            <a:xfrm rot="16200000" flipH="1">
              <a:off x="529945" y="4528306"/>
              <a:ext cx="401163" cy="198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1" name="Rectangle 200"/>
            <p:cNvSpPr/>
            <p:nvPr/>
          </p:nvSpPr>
          <p:spPr bwMode="auto">
            <a:xfrm>
              <a:off x="467204" y="4729738"/>
              <a:ext cx="1332335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</a:t>
              </a:r>
              <a:endPara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  <a:p>
              <a:pPr marL="342900" indent="-342900" algn="ctr"/>
              <a:r>
                <a:rPr lang="ru-RU" sz="1050" dirty="0" smtClean="0"/>
                <a:t>Статического ИБП</a:t>
              </a:r>
              <a:endParaRPr lang="en-US" sz="1050" dirty="0" smtClean="0"/>
            </a:p>
          </p:txBody>
        </p:sp>
        <p:cxnSp>
          <p:nvCxnSpPr>
            <p:cNvPr id="204" name="Straight Connector 203"/>
            <p:cNvCxnSpPr>
              <a:stCxn id="205" idx="1"/>
              <a:endCxn id="201" idx="3"/>
            </p:cNvCxnSpPr>
            <p:nvPr/>
          </p:nvCxnSpPr>
          <p:spPr bwMode="auto">
            <a:xfrm rot="10800000">
              <a:off x="1799540" y="4928721"/>
              <a:ext cx="2225809" cy="4232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5" name="Rectangle 204"/>
            <p:cNvSpPr/>
            <p:nvPr/>
          </p:nvSpPr>
          <p:spPr bwMode="auto">
            <a:xfrm>
              <a:off x="4025348" y="4796072"/>
              <a:ext cx="1676400" cy="273762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Щит управления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08" name="Straight Connector 207"/>
            <p:cNvCxnSpPr>
              <a:stCxn id="205" idx="3"/>
              <a:endCxn id="210" idx="1"/>
            </p:cNvCxnSpPr>
            <p:nvPr/>
          </p:nvCxnSpPr>
          <p:spPr bwMode="auto">
            <a:xfrm>
              <a:off x="5701748" y="4932953"/>
              <a:ext cx="1626704" cy="3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0" name="Rectangle 209"/>
            <p:cNvSpPr/>
            <p:nvPr/>
          </p:nvSpPr>
          <p:spPr bwMode="auto">
            <a:xfrm>
              <a:off x="7328452" y="4723747"/>
              <a:ext cx="1133475" cy="419100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</a:t>
              </a:r>
              <a:endPara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Нагрузки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53" name="Straight Connector 252"/>
            <p:cNvCxnSpPr>
              <a:stCxn id="71" idx="2"/>
              <a:endCxn id="210" idx="0"/>
            </p:cNvCxnSpPr>
            <p:nvPr/>
          </p:nvCxnSpPr>
          <p:spPr bwMode="auto">
            <a:xfrm rot="5400000">
              <a:off x="6969156" y="3787152"/>
              <a:ext cx="1862629" cy="1056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4" name="Rectangle 263"/>
            <p:cNvSpPr/>
            <p:nvPr/>
          </p:nvSpPr>
          <p:spPr bwMode="auto">
            <a:xfrm>
              <a:off x="980416" y="6198425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66" name="Straight Connector 265"/>
            <p:cNvCxnSpPr>
              <a:stCxn id="210" idx="2"/>
              <a:endCxn id="528" idx="0"/>
            </p:cNvCxnSpPr>
            <p:nvPr/>
          </p:nvCxnSpPr>
          <p:spPr bwMode="auto">
            <a:xfrm rot="5400000">
              <a:off x="7361295" y="5676404"/>
              <a:ext cx="1067453" cy="33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0" name="Straight Connector 269"/>
            <p:cNvCxnSpPr>
              <a:stCxn id="271" idx="1"/>
              <a:endCxn id="264" idx="3"/>
            </p:cNvCxnSpPr>
            <p:nvPr/>
          </p:nvCxnSpPr>
          <p:spPr bwMode="auto">
            <a:xfrm rot="10800000">
              <a:off x="1287965" y="6420942"/>
              <a:ext cx="2699968" cy="963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1" name="Rectangle 270"/>
            <p:cNvSpPr/>
            <p:nvPr/>
          </p:nvSpPr>
          <p:spPr bwMode="auto">
            <a:xfrm>
              <a:off x="3987933" y="6254222"/>
              <a:ext cx="1163782" cy="35270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1050" dirty="0" smtClean="0"/>
                <a:t>Сервер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73" name="Straight Connector 272"/>
            <p:cNvCxnSpPr>
              <a:stCxn id="528" idx="1"/>
              <a:endCxn id="271" idx="3"/>
            </p:cNvCxnSpPr>
            <p:nvPr/>
          </p:nvCxnSpPr>
          <p:spPr bwMode="auto">
            <a:xfrm rot="10800000">
              <a:off x="5151716" y="6430573"/>
              <a:ext cx="2589361" cy="224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0" name="Shape 499"/>
            <p:cNvCxnSpPr>
              <a:endCxn id="130" idx="1"/>
            </p:cNvCxnSpPr>
            <p:nvPr/>
          </p:nvCxnSpPr>
          <p:spPr bwMode="auto">
            <a:xfrm>
              <a:off x="1924050" y="2867025"/>
              <a:ext cx="2093308" cy="633699"/>
            </a:xfrm>
            <a:prstGeom prst="bentConnector3">
              <a:avLst>
                <a:gd name="adj1" fmla="val -52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8" name="Rectangle 527"/>
            <p:cNvSpPr/>
            <p:nvPr/>
          </p:nvSpPr>
          <p:spPr bwMode="auto">
            <a:xfrm>
              <a:off x="7741076" y="6210300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954864" y="4020931"/>
              <a:ext cx="449656" cy="306594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>
                  <a:solidFill>
                    <a:schemeClr val="tx1"/>
                  </a:solidFill>
                </a:rPr>
                <a:t>Батареи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81" name="Shape 180"/>
            <p:cNvCxnSpPr>
              <a:endCxn id="176" idx="0"/>
            </p:cNvCxnSpPr>
            <p:nvPr/>
          </p:nvCxnSpPr>
          <p:spPr bwMode="auto">
            <a:xfrm>
              <a:off x="914400" y="3907307"/>
              <a:ext cx="265292" cy="1136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8" name="Straight Connector 197"/>
            <p:cNvCxnSpPr>
              <a:stCxn id="264" idx="0"/>
              <a:endCxn id="201" idx="2"/>
            </p:cNvCxnSpPr>
            <p:nvPr/>
          </p:nvCxnSpPr>
          <p:spPr bwMode="auto">
            <a:xfrm rot="16200000" flipV="1">
              <a:off x="598421" y="5662654"/>
              <a:ext cx="1070722" cy="81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1127908" y="1523878"/>
              <a:ext cx="418234" cy="661452"/>
              <a:chOff x="618" y="3440"/>
              <a:chExt cx="107" cy="162"/>
            </a:xfrm>
          </p:grpSpPr>
          <p:sp>
            <p:nvSpPr>
              <p:cNvPr id="236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42" name="Rectangle 241"/>
            <p:cNvSpPr/>
            <p:nvPr/>
          </p:nvSpPr>
          <p:spPr bwMode="auto">
            <a:xfrm>
              <a:off x="2293671" y="2567750"/>
              <a:ext cx="353414" cy="29527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A</a:t>
              </a:r>
              <a:r>
                <a:rPr kumimoji="0" lang="ru-RU" sz="105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ВР</a:t>
              </a:r>
              <a:endParaRPr kumimoji="0" lang="en-US" sz="105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7712899" y="1581523"/>
              <a:ext cx="418234" cy="661452"/>
              <a:chOff x="618" y="3440"/>
              <a:chExt cx="107" cy="162"/>
            </a:xfrm>
          </p:grpSpPr>
          <p:sp>
            <p:nvSpPr>
              <p:cNvPr id="257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9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0" name="Rectangle 259"/>
            <p:cNvSpPr/>
            <p:nvPr/>
          </p:nvSpPr>
          <p:spPr bwMode="auto">
            <a:xfrm>
              <a:off x="6577446" y="2577646"/>
              <a:ext cx="353414" cy="29527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105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A</a:t>
              </a:r>
              <a:r>
                <a:rPr kumimoji="0" lang="ru-RU" sz="105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ВР</a:t>
              </a:r>
              <a:endParaRPr kumimoji="0" lang="en-US" sz="105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276" name="Elbow Connector 275"/>
            <p:cNvCxnSpPr/>
            <p:nvPr/>
          </p:nvCxnSpPr>
          <p:spPr bwMode="auto">
            <a:xfrm>
              <a:off x="3514725" y="2371725"/>
              <a:ext cx="1943842" cy="196426"/>
            </a:xfrm>
            <a:prstGeom prst="bentConnector3">
              <a:avLst>
                <a:gd name="adj1" fmla="val 100471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8" name="Straight Connector 297"/>
            <p:cNvCxnSpPr>
              <a:stCxn id="108" idx="4"/>
              <a:endCxn id="68" idx="0"/>
            </p:cNvCxnSpPr>
            <p:nvPr/>
          </p:nvCxnSpPr>
          <p:spPr bwMode="auto">
            <a:xfrm rot="16200000" flipH="1">
              <a:off x="5527641" y="2399100"/>
              <a:ext cx="370636" cy="556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4" name="Elbow Connector 303"/>
            <p:cNvCxnSpPr/>
            <p:nvPr/>
          </p:nvCxnSpPr>
          <p:spPr bwMode="auto">
            <a:xfrm rot="10800000" flipV="1">
              <a:off x="3829052" y="2479675"/>
              <a:ext cx="1892298" cy="92074"/>
            </a:xfrm>
            <a:prstGeom prst="bentConnector3">
              <a:avLst>
                <a:gd name="adj1" fmla="val 100671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8" name="Straight Connector 337"/>
            <p:cNvCxnSpPr>
              <a:stCxn id="260" idx="3"/>
              <a:endCxn id="71" idx="1"/>
            </p:cNvCxnSpPr>
            <p:nvPr/>
          </p:nvCxnSpPr>
          <p:spPr bwMode="auto">
            <a:xfrm flipV="1">
              <a:off x="6930860" y="2724237"/>
              <a:ext cx="136690" cy="104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0" name="Straight Connector 339"/>
            <p:cNvCxnSpPr>
              <a:stCxn id="57" idx="3"/>
              <a:endCxn id="242" idx="1"/>
            </p:cNvCxnSpPr>
            <p:nvPr/>
          </p:nvCxnSpPr>
          <p:spPr bwMode="auto">
            <a:xfrm flipV="1">
              <a:off x="2143126" y="2715388"/>
              <a:ext cx="150545" cy="3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3" name="Shape 342"/>
            <p:cNvCxnSpPr>
              <a:stCxn id="237" idx="4"/>
              <a:endCxn id="242" idx="0"/>
            </p:cNvCxnSpPr>
            <p:nvPr/>
          </p:nvCxnSpPr>
          <p:spPr bwMode="auto">
            <a:xfrm rot="16200000" flipH="1">
              <a:off x="1712491" y="1809863"/>
              <a:ext cx="382420" cy="1133353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8" name="Elbow Connector 347"/>
            <p:cNvCxnSpPr>
              <a:stCxn id="259" idx="4"/>
              <a:endCxn id="260" idx="0"/>
            </p:cNvCxnSpPr>
            <p:nvPr/>
          </p:nvCxnSpPr>
          <p:spPr bwMode="auto">
            <a:xfrm rot="5400000">
              <a:off x="7170750" y="1826379"/>
              <a:ext cx="334671" cy="1167863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1" name="Straight Connector 320"/>
            <p:cNvCxnSpPr>
              <a:endCxn id="322" idx="0"/>
            </p:cNvCxnSpPr>
            <p:nvPr/>
          </p:nvCxnSpPr>
          <p:spPr bwMode="auto">
            <a:xfrm rot="5400000">
              <a:off x="1543536" y="3610825"/>
              <a:ext cx="245570" cy="27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2" name="Rectangle 321"/>
            <p:cNvSpPr/>
            <p:nvPr/>
          </p:nvSpPr>
          <p:spPr bwMode="auto">
            <a:xfrm>
              <a:off x="1479037" y="3733746"/>
              <a:ext cx="374293" cy="59375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Ст.</a:t>
              </a:r>
            </a:p>
            <a:p>
              <a:pPr marL="342900" indent="-342900" algn="ctr"/>
              <a:r>
                <a:rPr lang="ru-RU" sz="800" dirty="0" smtClean="0"/>
                <a:t>ИБЛ</a:t>
              </a:r>
              <a:r>
                <a:rPr lang="en-US" sz="800" dirty="0" smtClean="0"/>
                <a:t> 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323" name="Straight Connector 322"/>
            <p:cNvCxnSpPr>
              <a:stCxn id="322" idx="2"/>
            </p:cNvCxnSpPr>
            <p:nvPr/>
          </p:nvCxnSpPr>
          <p:spPr bwMode="auto">
            <a:xfrm rot="16200000" flipH="1">
              <a:off x="1466596" y="4527086"/>
              <a:ext cx="401163" cy="198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58" name="Rectangle 357"/>
            <p:cNvSpPr/>
            <p:nvPr/>
          </p:nvSpPr>
          <p:spPr bwMode="auto">
            <a:xfrm>
              <a:off x="1894664" y="4020931"/>
              <a:ext cx="449656" cy="306594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>
                  <a:solidFill>
                    <a:schemeClr val="tx1"/>
                  </a:solidFill>
                </a:rPr>
                <a:t>Батареи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359" name="Shape 358"/>
            <p:cNvCxnSpPr>
              <a:endCxn id="358" idx="0"/>
            </p:cNvCxnSpPr>
            <p:nvPr/>
          </p:nvCxnSpPr>
          <p:spPr bwMode="auto">
            <a:xfrm>
              <a:off x="1854200" y="3907307"/>
              <a:ext cx="265292" cy="1136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8" name="Shape 499"/>
            <p:cNvCxnSpPr>
              <a:endCxn id="130" idx="3"/>
            </p:cNvCxnSpPr>
            <p:nvPr/>
          </p:nvCxnSpPr>
          <p:spPr bwMode="auto">
            <a:xfrm rot="10800000" flipV="1">
              <a:off x="5693758" y="2867024"/>
              <a:ext cx="2095500" cy="633699"/>
            </a:xfrm>
            <a:prstGeom prst="bentConnector3">
              <a:avLst>
                <a:gd name="adj1" fmla="val 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>
              <a:endCxn id="110" idx="0"/>
            </p:cNvCxnSpPr>
            <p:nvPr/>
          </p:nvCxnSpPr>
          <p:spPr bwMode="auto">
            <a:xfrm rot="16200000" flipH="1">
              <a:off x="1024401" y="2959773"/>
              <a:ext cx="196681" cy="10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130" idx="2"/>
            </p:cNvCxnSpPr>
            <p:nvPr/>
          </p:nvCxnSpPr>
          <p:spPr bwMode="auto">
            <a:xfrm rot="16200000" flipH="1">
              <a:off x="4721594" y="3771568"/>
              <a:ext cx="269380" cy="145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9" name="Rectangle 78"/>
            <p:cNvSpPr/>
            <p:nvPr/>
          </p:nvSpPr>
          <p:spPr bwMode="auto">
            <a:xfrm>
              <a:off x="4051005" y="3908129"/>
              <a:ext cx="1676400" cy="53324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Установка Компенсации</a:t>
              </a:r>
            </a:p>
            <a:p>
              <a:pPr marL="342900" indent="-342900" algn="ctr"/>
              <a:r>
                <a:rPr lang="ru-RU" sz="1050" dirty="0" smtClean="0"/>
                <a:t>Реактивной Мощности </a:t>
              </a:r>
              <a:endParaRPr lang="en-US" sz="1050" dirty="0" smtClean="0"/>
            </a:p>
          </p:txBody>
        </p:sp>
      </p:grpSp>
      <p:sp>
        <p:nvSpPr>
          <p:cNvPr id="85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3257183" y="992027"/>
            <a:ext cx="26388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СИБП+Батареи+ДГУ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8"/>
          <p:cNvGrpSpPr/>
          <p:nvPr/>
        </p:nvGrpSpPr>
        <p:grpSpPr>
          <a:xfrm>
            <a:off x="467204" y="1202859"/>
            <a:ext cx="8276746" cy="5452474"/>
            <a:chOff x="467204" y="1202859"/>
            <a:chExt cx="8276746" cy="5452474"/>
          </a:xfrm>
        </p:grpSpPr>
        <p:sp>
          <p:nvSpPr>
            <p:cNvPr id="57" name="Rectangle 56"/>
            <p:cNvSpPr/>
            <p:nvPr/>
          </p:nvSpPr>
          <p:spPr bwMode="auto">
            <a:xfrm>
              <a:off x="478600" y="2565800"/>
              <a:ext cx="166452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lang="en-US" sz="1050" dirty="0" smtClean="0"/>
            </a:p>
          </p:txBody>
        </p:sp>
        <p:cxnSp>
          <p:nvCxnSpPr>
            <p:cNvPr id="61" name="Straight Connector 60"/>
            <p:cNvCxnSpPr>
              <a:stCxn id="62" idx="1"/>
              <a:endCxn id="57" idx="3"/>
            </p:cNvCxnSpPr>
            <p:nvPr/>
          </p:nvCxnSpPr>
          <p:spPr bwMode="auto">
            <a:xfrm rot="10800000" flipV="1">
              <a:off x="2143127" y="2714556"/>
              <a:ext cx="634587" cy="117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Rectangle 70"/>
            <p:cNvSpPr/>
            <p:nvPr/>
          </p:nvSpPr>
          <p:spPr bwMode="auto">
            <a:xfrm>
              <a:off x="7067550" y="2587356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lang="en-US" sz="1050" dirty="0" smtClean="0"/>
            </a:p>
          </p:txBody>
        </p:sp>
        <p:cxnSp>
          <p:nvCxnSpPr>
            <p:cNvPr id="98" name="Straight Connector 97"/>
            <p:cNvCxnSpPr/>
            <p:nvPr/>
          </p:nvCxnSpPr>
          <p:spPr bwMode="auto">
            <a:xfrm rot="16200000" flipH="1">
              <a:off x="3354519" y="2423283"/>
              <a:ext cx="282560" cy="247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1134836" y="1531052"/>
              <a:ext cx="403760" cy="661452"/>
              <a:chOff x="618" y="3440"/>
              <a:chExt cx="107" cy="162"/>
            </a:xfrm>
          </p:grpSpPr>
          <p:sp>
            <p:nvSpPr>
              <p:cNvPr id="236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7720693" y="1583873"/>
              <a:ext cx="418234" cy="661452"/>
              <a:chOff x="618" y="3440"/>
              <a:chExt cx="107" cy="162"/>
            </a:xfrm>
          </p:grpSpPr>
          <p:sp>
            <p:nvSpPr>
              <p:cNvPr id="257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9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cxnSp>
          <p:nvCxnSpPr>
            <p:cNvPr id="276" name="Elbow Connector 275"/>
            <p:cNvCxnSpPr/>
            <p:nvPr/>
          </p:nvCxnSpPr>
          <p:spPr bwMode="auto">
            <a:xfrm>
              <a:off x="3514725" y="2381250"/>
              <a:ext cx="1983550" cy="201757"/>
            </a:xfrm>
            <a:prstGeom prst="bentConnector3">
              <a:avLst>
                <a:gd name="adj1" fmla="val 99941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8" name="Straight Connector 297"/>
            <p:cNvCxnSpPr/>
            <p:nvPr/>
          </p:nvCxnSpPr>
          <p:spPr bwMode="auto">
            <a:xfrm rot="16200000" flipH="1">
              <a:off x="5575266" y="2427675"/>
              <a:ext cx="294436" cy="556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4" name="Elbow Connector 303"/>
            <p:cNvCxnSpPr/>
            <p:nvPr/>
          </p:nvCxnSpPr>
          <p:spPr bwMode="auto">
            <a:xfrm rot="10800000" flipV="1">
              <a:off x="3733800" y="2465842"/>
              <a:ext cx="1990106" cy="86858"/>
            </a:xfrm>
            <a:prstGeom prst="bentConnector3">
              <a:avLst>
                <a:gd name="adj1" fmla="val 99298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Rectangle 71"/>
            <p:cNvSpPr/>
            <p:nvPr/>
          </p:nvSpPr>
          <p:spPr bwMode="auto">
            <a:xfrm>
              <a:off x="2789834" y="2560598"/>
              <a:ext cx="1448791" cy="351486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ДР ИБП</a:t>
              </a:r>
              <a:endParaRPr lang="en-US" sz="1050" dirty="0" smtClean="0"/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4997408" y="2577669"/>
              <a:ext cx="1422442" cy="365556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ДР ИБП</a:t>
              </a:r>
              <a:endParaRPr lang="en-US" sz="1050" dirty="0" smtClean="0"/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3325584" y="1202859"/>
              <a:ext cx="254181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Входное РУ ДР ИБП</a:t>
              </a:r>
              <a:endParaRPr lang="en-US" sz="1050" dirty="0" smtClean="0"/>
            </a:p>
          </p:txBody>
        </p:sp>
        <p:cxnSp>
          <p:nvCxnSpPr>
            <p:cNvPr id="83" name="Shape 82"/>
            <p:cNvCxnSpPr>
              <a:stCxn id="237" idx="4"/>
              <a:endCxn id="77" idx="1"/>
            </p:cNvCxnSpPr>
            <p:nvPr/>
          </p:nvCxnSpPr>
          <p:spPr bwMode="auto">
            <a:xfrm rot="5400000" flipH="1" flipV="1">
              <a:off x="1911293" y="778214"/>
              <a:ext cx="839713" cy="1988868"/>
            </a:xfrm>
            <a:prstGeom prst="bentConnector4">
              <a:avLst>
                <a:gd name="adj1" fmla="val -23821"/>
                <a:gd name="adj2" fmla="val 55075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5" name="Shape 84"/>
            <p:cNvCxnSpPr>
              <a:stCxn id="259" idx="4"/>
              <a:endCxn id="77" idx="3"/>
            </p:cNvCxnSpPr>
            <p:nvPr/>
          </p:nvCxnSpPr>
          <p:spPr bwMode="auto">
            <a:xfrm rot="5400000" flipH="1">
              <a:off x="6452338" y="767853"/>
              <a:ext cx="892534" cy="2062410"/>
            </a:xfrm>
            <a:prstGeom prst="bentConnector4">
              <a:avLst>
                <a:gd name="adj1" fmla="val -18142"/>
                <a:gd name="adj2" fmla="val 5507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" name="Group 88"/>
            <p:cNvGrpSpPr/>
            <p:nvPr/>
          </p:nvGrpSpPr>
          <p:grpSpPr>
            <a:xfrm>
              <a:off x="3246665" y="1609230"/>
              <a:ext cx="459674" cy="690937"/>
              <a:chOff x="1867889" y="2203700"/>
              <a:chExt cx="685800" cy="1040433"/>
            </a:xfrm>
          </p:grpSpPr>
          <p:sp>
            <p:nvSpPr>
              <p:cNvPr id="90" name="Rectangle 89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91" name="Oval 90"/>
              <p:cNvSpPr/>
              <p:nvPr/>
            </p:nvSpPr>
            <p:spPr bwMode="auto">
              <a:xfrm>
                <a:off x="1867889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N</a:t>
                </a:r>
              </a:p>
            </p:txBody>
          </p:sp>
        </p:grpSp>
        <p:grpSp>
          <p:nvGrpSpPr>
            <p:cNvPr id="6" name="Group 93"/>
            <p:cNvGrpSpPr/>
            <p:nvPr/>
          </p:nvGrpSpPr>
          <p:grpSpPr>
            <a:xfrm>
              <a:off x="5487885" y="1595376"/>
              <a:ext cx="459674" cy="690937"/>
              <a:chOff x="1867890" y="2203700"/>
              <a:chExt cx="685800" cy="1040433"/>
            </a:xfrm>
          </p:grpSpPr>
          <p:sp>
            <p:nvSpPr>
              <p:cNvPr id="95" name="Rectangle 94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96" name="Oval 95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+1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101" name="Straight Connector 100"/>
            <p:cNvCxnSpPr/>
            <p:nvPr/>
          </p:nvCxnSpPr>
          <p:spPr bwMode="auto">
            <a:xfrm rot="5400000" flipH="1" flipV="1">
              <a:off x="3431103" y="1559627"/>
              <a:ext cx="95002" cy="420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 bwMode="auto">
            <a:xfrm rot="16200000" flipV="1">
              <a:off x="5674303" y="1551956"/>
              <a:ext cx="81148" cy="569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8" name="Rectangle 167"/>
            <p:cNvSpPr/>
            <p:nvPr/>
          </p:nvSpPr>
          <p:spPr bwMode="auto">
            <a:xfrm>
              <a:off x="485775" y="3058637"/>
              <a:ext cx="1274978" cy="42219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Входное РУ</a:t>
              </a:r>
              <a:endParaRPr lang="en-US" sz="1050" dirty="0" smtClean="0"/>
            </a:p>
            <a:p>
              <a:pPr marL="342900" indent="-342900" algn="ctr"/>
              <a:r>
                <a:rPr lang="ru-RU" sz="1050" dirty="0" smtClean="0"/>
                <a:t>Статического ИБП</a:t>
              </a:r>
              <a:endParaRPr lang="en-US" sz="1050" dirty="0" smtClean="0"/>
            </a:p>
          </p:txBody>
        </p:sp>
        <p:cxnSp>
          <p:nvCxnSpPr>
            <p:cNvPr id="169" name="Straight Connector 168"/>
            <p:cNvCxnSpPr>
              <a:endCxn id="170" idx="0"/>
            </p:cNvCxnSpPr>
            <p:nvPr/>
          </p:nvCxnSpPr>
          <p:spPr bwMode="auto">
            <a:xfrm rot="5400000">
              <a:off x="606885" y="3612045"/>
              <a:ext cx="245570" cy="27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0" name="Rectangle 169"/>
            <p:cNvSpPr/>
            <p:nvPr/>
          </p:nvSpPr>
          <p:spPr bwMode="auto">
            <a:xfrm>
              <a:off x="542386" y="3734966"/>
              <a:ext cx="374293" cy="59375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Ст.</a:t>
              </a:r>
            </a:p>
            <a:p>
              <a:pPr marL="342900" indent="-342900" algn="ctr"/>
              <a:r>
                <a:rPr lang="ru-RU" sz="800" dirty="0" smtClean="0"/>
                <a:t>ИБЛ</a:t>
              </a:r>
              <a:r>
                <a:rPr lang="en-US" sz="800" dirty="0" smtClean="0"/>
                <a:t> 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71" name="Straight Connector 170"/>
            <p:cNvCxnSpPr>
              <a:stCxn id="170" idx="2"/>
            </p:cNvCxnSpPr>
            <p:nvPr/>
          </p:nvCxnSpPr>
          <p:spPr bwMode="auto">
            <a:xfrm rot="16200000" flipH="1">
              <a:off x="529945" y="4528306"/>
              <a:ext cx="401163" cy="198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2" name="Rectangle 171"/>
            <p:cNvSpPr/>
            <p:nvPr/>
          </p:nvSpPr>
          <p:spPr bwMode="auto">
            <a:xfrm>
              <a:off x="467204" y="4729738"/>
              <a:ext cx="1332335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</a:t>
              </a:r>
              <a:endParaRPr lang="en-US" sz="1050" dirty="0" smtClean="0"/>
            </a:p>
            <a:p>
              <a:pPr marL="342900" indent="-342900" algn="ctr"/>
              <a:r>
                <a:rPr lang="ru-RU" sz="1050" dirty="0" smtClean="0"/>
                <a:t>Статического ИБП</a:t>
              </a:r>
              <a:endPara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 bwMode="auto">
            <a:xfrm>
              <a:off x="954864" y="4020931"/>
              <a:ext cx="449656" cy="306594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Батареи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74" name="Shape 173"/>
            <p:cNvCxnSpPr>
              <a:endCxn id="173" idx="0"/>
            </p:cNvCxnSpPr>
            <p:nvPr/>
          </p:nvCxnSpPr>
          <p:spPr bwMode="auto">
            <a:xfrm>
              <a:off x="914400" y="3907307"/>
              <a:ext cx="265292" cy="1136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/>
            <p:cNvCxnSpPr>
              <a:endCxn id="180" idx="0"/>
            </p:cNvCxnSpPr>
            <p:nvPr/>
          </p:nvCxnSpPr>
          <p:spPr bwMode="auto">
            <a:xfrm rot="5400000">
              <a:off x="1543536" y="3610825"/>
              <a:ext cx="245570" cy="27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0" name="Rectangle 179"/>
            <p:cNvSpPr/>
            <p:nvPr/>
          </p:nvSpPr>
          <p:spPr bwMode="auto">
            <a:xfrm>
              <a:off x="1479037" y="3733746"/>
              <a:ext cx="374293" cy="59375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Ст.</a:t>
              </a:r>
            </a:p>
            <a:p>
              <a:pPr marL="342900" indent="-342900" algn="ctr"/>
              <a:r>
                <a:rPr lang="ru-RU" sz="800" dirty="0" smtClean="0"/>
                <a:t>ИБЛ</a:t>
              </a:r>
              <a:r>
                <a:rPr lang="en-US" sz="800" dirty="0" smtClean="0"/>
                <a:t> 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r>
                <a:rPr kumimoji="0" lang="en-US" sz="800" i="0" u="none" strike="noStrike" cap="none" normalizeH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 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82" name="Straight Connector 181"/>
            <p:cNvCxnSpPr>
              <a:stCxn id="180" idx="2"/>
            </p:cNvCxnSpPr>
            <p:nvPr/>
          </p:nvCxnSpPr>
          <p:spPr bwMode="auto">
            <a:xfrm rot="16200000" flipH="1">
              <a:off x="1466596" y="4527086"/>
              <a:ext cx="401163" cy="1987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3" name="Rectangle 182"/>
            <p:cNvSpPr/>
            <p:nvPr/>
          </p:nvSpPr>
          <p:spPr bwMode="auto">
            <a:xfrm>
              <a:off x="1894664" y="4020931"/>
              <a:ext cx="449656" cy="306594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Батареи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endPara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84" name="Shape 183"/>
            <p:cNvCxnSpPr>
              <a:endCxn id="183" idx="0"/>
            </p:cNvCxnSpPr>
            <p:nvPr/>
          </p:nvCxnSpPr>
          <p:spPr bwMode="auto">
            <a:xfrm>
              <a:off x="1854200" y="3907307"/>
              <a:ext cx="265292" cy="1136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>
              <a:stCxn id="186" idx="1"/>
              <a:endCxn id="172" idx="3"/>
            </p:cNvCxnSpPr>
            <p:nvPr/>
          </p:nvCxnSpPr>
          <p:spPr bwMode="auto">
            <a:xfrm rot="10800000">
              <a:off x="1799540" y="4928721"/>
              <a:ext cx="2225809" cy="4232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6" name="Rectangle 185"/>
            <p:cNvSpPr/>
            <p:nvPr/>
          </p:nvSpPr>
          <p:spPr bwMode="auto">
            <a:xfrm>
              <a:off x="4025348" y="4796072"/>
              <a:ext cx="1676400" cy="273762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управления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cxnSp>
          <p:nvCxnSpPr>
            <p:cNvPr id="187" name="Straight Connector 186"/>
            <p:cNvCxnSpPr>
              <a:stCxn id="186" idx="3"/>
              <a:endCxn id="188" idx="1"/>
            </p:cNvCxnSpPr>
            <p:nvPr/>
          </p:nvCxnSpPr>
          <p:spPr bwMode="auto">
            <a:xfrm>
              <a:off x="5701748" y="4932953"/>
              <a:ext cx="1626704" cy="3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8" name="Rectangle 187"/>
            <p:cNvSpPr/>
            <p:nvPr/>
          </p:nvSpPr>
          <p:spPr bwMode="auto">
            <a:xfrm>
              <a:off x="7328452" y="4723747"/>
              <a:ext cx="1133475" cy="419100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</a:t>
              </a:r>
              <a:endParaRPr lang="en-US" sz="1050" dirty="0" smtClean="0"/>
            </a:p>
            <a:p>
              <a:pPr marL="342900" indent="-342900" algn="ctr"/>
              <a:r>
                <a:rPr lang="ru-RU" sz="1050" dirty="0" smtClean="0"/>
                <a:t>Нагрузки</a:t>
              </a:r>
              <a:endParaRPr kumimoji="0" lang="en-US" sz="1050" i="0" u="none" strike="noStrike" cap="none" normalizeH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91" name="Straight Connector 190"/>
            <p:cNvCxnSpPr>
              <a:stCxn id="71" idx="2"/>
              <a:endCxn id="188" idx="0"/>
            </p:cNvCxnSpPr>
            <p:nvPr/>
          </p:nvCxnSpPr>
          <p:spPr bwMode="auto">
            <a:xfrm rot="5400000">
              <a:off x="6969156" y="3787152"/>
              <a:ext cx="1862629" cy="1056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2" name="Rectangle 191"/>
            <p:cNvSpPr/>
            <p:nvPr/>
          </p:nvSpPr>
          <p:spPr bwMode="auto">
            <a:xfrm>
              <a:off x="980416" y="6198425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93" name="Straight Connector 192"/>
            <p:cNvCxnSpPr>
              <a:stCxn id="188" idx="2"/>
              <a:endCxn id="197" idx="0"/>
            </p:cNvCxnSpPr>
            <p:nvPr/>
          </p:nvCxnSpPr>
          <p:spPr bwMode="auto">
            <a:xfrm rot="5400000">
              <a:off x="7361295" y="5676404"/>
              <a:ext cx="1067453" cy="33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Straight Connector 193"/>
            <p:cNvCxnSpPr>
              <a:stCxn id="195" idx="1"/>
              <a:endCxn id="192" idx="3"/>
            </p:cNvCxnSpPr>
            <p:nvPr/>
          </p:nvCxnSpPr>
          <p:spPr bwMode="auto">
            <a:xfrm rot="10800000">
              <a:off x="1287965" y="6420942"/>
              <a:ext cx="2699968" cy="963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5" name="Rectangle 194"/>
            <p:cNvSpPr/>
            <p:nvPr/>
          </p:nvSpPr>
          <p:spPr bwMode="auto">
            <a:xfrm>
              <a:off x="3987933" y="6254222"/>
              <a:ext cx="1163782" cy="35270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196" name="Straight Connector 195"/>
            <p:cNvCxnSpPr>
              <a:stCxn id="197" idx="1"/>
              <a:endCxn id="195" idx="3"/>
            </p:cNvCxnSpPr>
            <p:nvPr/>
          </p:nvCxnSpPr>
          <p:spPr bwMode="auto">
            <a:xfrm rot="10800000">
              <a:off x="5151716" y="6430573"/>
              <a:ext cx="2589361" cy="224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7" name="Rectangle 196"/>
            <p:cNvSpPr/>
            <p:nvPr/>
          </p:nvSpPr>
          <p:spPr bwMode="auto">
            <a:xfrm>
              <a:off x="7741076" y="6210300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99" name="Straight Connector 198"/>
            <p:cNvCxnSpPr>
              <a:stCxn id="192" idx="0"/>
              <a:endCxn id="172" idx="2"/>
            </p:cNvCxnSpPr>
            <p:nvPr/>
          </p:nvCxnSpPr>
          <p:spPr bwMode="auto">
            <a:xfrm rot="16200000" flipV="1">
              <a:off x="598421" y="5662654"/>
              <a:ext cx="1070722" cy="81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2" name="Rectangle 211"/>
            <p:cNvSpPr/>
            <p:nvPr/>
          </p:nvSpPr>
          <p:spPr bwMode="auto">
            <a:xfrm>
              <a:off x="4017358" y="3363843"/>
              <a:ext cx="1676400" cy="273762"/>
            </a:xfrm>
            <a:prstGeom prst="rect">
              <a:avLst/>
            </a:prstGeom>
            <a:solidFill>
              <a:srgbClr val="FFFF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Механическая нагрузка </a:t>
              </a:r>
              <a:endParaRPr lang="en-US" sz="1050" dirty="0" smtClean="0"/>
            </a:p>
          </p:txBody>
        </p:sp>
        <p:cxnSp>
          <p:nvCxnSpPr>
            <p:cNvPr id="213" name="Shape 499"/>
            <p:cNvCxnSpPr>
              <a:endCxn id="212" idx="1"/>
            </p:cNvCxnSpPr>
            <p:nvPr/>
          </p:nvCxnSpPr>
          <p:spPr bwMode="auto">
            <a:xfrm>
              <a:off x="1924050" y="2867025"/>
              <a:ext cx="2093308" cy="633699"/>
            </a:xfrm>
            <a:prstGeom prst="bentConnector3">
              <a:avLst>
                <a:gd name="adj1" fmla="val -52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Shape 499"/>
            <p:cNvCxnSpPr>
              <a:endCxn id="212" idx="3"/>
            </p:cNvCxnSpPr>
            <p:nvPr/>
          </p:nvCxnSpPr>
          <p:spPr bwMode="auto">
            <a:xfrm rot="10800000" flipV="1">
              <a:off x="5693758" y="2867024"/>
              <a:ext cx="2095500" cy="633699"/>
            </a:xfrm>
            <a:prstGeom prst="bentConnector3">
              <a:avLst>
                <a:gd name="adj1" fmla="val 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8" name="Straight Connector 217"/>
            <p:cNvCxnSpPr/>
            <p:nvPr/>
          </p:nvCxnSpPr>
          <p:spPr bwMode="auto">
            <a:xfrm rot="10800000" flipV="1">
              <a:off x="6419852" y="2724081"/>
              <a:ext cx="634587" cy="117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8" name="Straight Connector 57"/>
          <p:cNvCxnSpPr/>
          <p:nvPr/>
        </p:nvCxnSpPr>
        <p:spPr bwMode="auto">
          <a:xfrm rot="16200000" flipH="1">
            <a:off x="1024401" y="2959773"/>
            <a:ext cx="196681" cy="1046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rot="16200000" flipH="1">
            <a:off x="4721594" y="3771568"/>
            <a:ext cx="269380" cy="1453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4051005" y="3908129"/>
            <a:ext cx="1676400" cy="533242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Установка Компенсации</a:t>
            </a:r>
          </a:p>
          <a:p>
            <a:pPr marL="342900" indent="-342900" algn="ctr"/>
            <a:r>
              <a:rPr lang="ru-RU" sz="1050" dirty="0" smtClean="0"/>
              <a:t>Реактивной Мощности </a:t>
            </a:r>
            <a:endParaRPr lang="en-US" sz="1050" dirty="0" smtClean="0"/>
          </a:p>
        </p:txBody>
      </p:sp>
      <p:sp>
        <p:nvSpPr>
          <p:cNvPr id="68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29318" y="946766"/>
            <a:ext cx="7326704" cy="60016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Электропитание критически важных процессов </a:t>
            </a:r>
            <a:r>
              <a:rPr lang="ru-RU" sz="2800" dirty="0" err="1" smtClean="0"/>
              <a:t>ЦОДов</a:t>
            </a:r>
            <a:endParaRPr lang="en-US" sz="2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Описание системы ДР ИБП </a:t>
            </a:r>
            <a:r>
              <a:rPr lang="en-GB" sz="2800" dirty="0" smtClean="0"/>
              <a:t>Hitec</a:t>
            </a:r>
            <a:endParaRPr lang="ru-RU" sz="2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Инфраструктура питания </a:t>
            </a:r>
            <a:r>
              <a:rPr lang="ru-RU" sz="2800" dirty="0" err="1" smtClean="0"/>
              <a:t>ЦОДа</a:t>
            </a:r>
            <a:endParaRPr lang="cs-CZ" sz="2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cs-CZ" sz="2800" dirty="0" smtClean="0"/>
              <a:t>   </a:t>
            </a:r>
            <a:r>
              <a:rPr lang="en-US" sz="2800" dirty="0" smtClean="0"/>
              <a:t> </a:t>
            </a:r>
            <a:r>
              <a:rPr lang="ru-RU" sz="2800" dirty="0" smtClean="0"/>
              <a:t>и Системы Классификации </a:t>
            </a:r>
            <a:r>
              <a:rPr lang="en-US" sz="2800" dirty="0" smtClean="0"/>
              <a:t>TIER</a:t>
            </a:r>
            <a:endParaRPr lang="ru-RU" sz="2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Практик</a:t>
            </a:r>
            <a:r>
              <a:rPr lang="nl-NL" sz="2800" dirty="0" smtClean="0"/>
              <a:t>a</a:t>
            </a:r>
            <a:r>
              <a:rPr lang="ru-RU" sz="2800" dirty="0" smtClean="0"/>
              <a:t> строительства </a:t>
            </a:r>
            <a:r>
              <a:rPr lang="ru-RU" sz="2800" dirty="0" err="1" smtClean="0"/>
              <a:t>ЦОДов</a:t>
            </a:r>
            <a:endParaRPr lang="en-US" sz="2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Преимущества </a:t>
            </a:r>
            <a:r>
              <a:rPr lang="ru-RU" sz="2800" dirty="0"/>
              <a:t>ДР </a:t>
            </a:r>
            <a:r>
              <a:rPr lang="ru-RU" sz="2800" dirty="0" smtClean="0"/>
              <a:t>ИБП </a:t>
            </a:r>
            <a:r>
              <a:rPr lang="en-GB" sz="2800" dirty="0" smtClean="0"/>
              <a:t>Hitec</a:t>
            </a:r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800" dirty="0" smtClean="0"/>
              <a:t>Компания </a:t>
            </a:r>
            <a:r>
              <a:rPr lang="en-GB" sz="2800" dirty="0" smtClean="0"/>
              <a:t>Hitec </a:t>
            </a:r>
            <a:r>
              <a:rPr lang="nl-NL" sz="2800" dirty="0" smtClean="0"/>
              <a:t>Power </a:t>
            </a:r>
            <a:r>
              <a:rPr lang="nl-NL" sz="2800" dirty="0" err="1" smtClean="0"/>
              <a:t>Protection</a:t>
            </a:r>
            <a:endParaRPr lang="en-GB" sz="2800" dirty="0"/>
          </a:p>
          <a:p>
            <a:pPr marL="379413" indent="-379413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en-GB" sz="32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5"/>
          <p:cNvGrpSpPr/>
          <p:nvPr/>
        </p:nvGrpSpPr>
        <p:grpSpPr>
          <a:xfrm>
            <a:off x="478600" y="1202859"/>
            <a:ext cx="8265350" cy="5452474"/>
            <a:chOff x="478600" y="1202859"/>
            <a:chExt cx="8265350" cy="5452474"/>
          </a:xfrm>
        </p:grpSpPr>
        <p:sp>
          <p:nvSpPr>
            <p:cNvPr id="116" name="Rectangle 115"/>
            <p:cNvSpPr/>
            <p:nvPr/>
          </p:nvSpPr>
          <p:spPr bwMode="auto">
            <a:xfrm>
              <a:off x="478600" y="2565800"/>
              <a:ext cx="166452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lang="en-US" sz="1050" dirty="0" smtClean="0"/>
            </a:p>
          </p:txBody>
        </p:sp>
        <p:cxnSp>
          <p:nvCxnSpPr>
            <p:cNvPr id="117" name="Straight Connector 116"/>
            <p:cNvCxnSpPr>
              <a:endCxn id="116" idx="3"/>
            </p:cNvCxnSpPr>
            <p:nvPr/>
          </p:nvCxnSpPr>
          <p:spPr bwMode="auto">
            <a:xfrm rot="10800000" flipV="1">
              <a:off x="2143127" y="2714556"/>
              <a:ext cx="634587" cy="117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8" name="Rectangle 117"/>
            <p:cNvSpPr/>
            <p:nvPr/>
          </p:nvSpPr>
          <p:spPr bwMode="auto">
            <a:xfrm>
              <a:off x="7067550" y="2587356"/>
              <a:ext cx="1676400" cy="273762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Главное Входное РУ </a:t>
              </a:r>
              <a:endParaRPr lang="en-US" sz="1050" dirty="0" smtClean="0"/>
            </a:p>
          </p:txBody>
        </p:sp>
        <p:cxnSp>
          <p:nvCxnSpPr>
            <p:cNvPr id="119" name="Straight Connector 118"/>
            <p:cNvCxnSpPr/>
            <p:nvPr/>
          </p:nvCxnSpPr>
          <p:spPr bwMode="auto">
            <a:xfrm rot="16200000" flipH="1">
              <a:off x="3354519" y="2423283"/>
              <a:ext cx="282560" cy="247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1134836" y="1531052"/>
              <a:ext cx="403760" cy="661452"/>
              <a:chOff x="618" y="3440"/>
              <a:chExt cx="107" cy="162"/>
            </a:xfrm>
          </p:grpSpPr>
          <p:sp>
            <p:nvSpPr>
              <p:cNvPr id="121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26"/>
            <p:cNvGrpSpPr>
              <a:grpSpLocks/>
            </p:cNvGrpSpPr>
            <p:nvPr/>
          </p:nvGrpSpPr>
          <p:grpSpPr bwMode="auto">
            <a:xfrm>
              <a:off x="7720693" y="1583873"/>
              <a:ext cx="418234" cy="661452"/>
              <a:chOff x="618" y="3440"/>
              <a:chExt cx="107" cy="162"/>
            </a:xfrm>
          </p:grpSpPr>
          <p:sp>
            <p:nvSpPr>
              <p:cNvPr id="124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5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cxnSp>
          <p:nvCxnSpPr>
            <p:cNvPr id="126" name="Elbow Connector 125"/>
            <p:cNvCxnSpPr/>
            <p:nvPr/>
          </p:nvCxnSpPr>
          <p:spPr bwMode="auto">
            <a:xfrm>
              <a:off x="3514725" y="2381250"/>
              <a:ext cx="1983550" cy="201757"/>
            </a:xfrm>
            <a:prstGeom prst="bentConnector3">
              <a:avLst>
                <a:gd name="adj1" fmla="val 99941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 rot="16200000" flipH="1">
              <a:off x="5575266" y="2427675"/>
              <a:ext cx="294436" cy="556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Elbow Connector 127"/>
            <p:cNvCxnSpPr/>
            <p:nvPr/>
          </p:nvCxnSpPr>
          <p:spPr bwMode="auto">
            <a:xfrm rot="10800000" flipV="1">
              <a:off x="3733800" y="2465842"/>
              <a:ext cx="1990106" cy="86858"/>
            </a:xfrm>
            <a:prstGeom prst="bentConnector3">
              <a:avLst>
                <a:gd name="adj1" fmla="val 99298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9" name="Rectangle 128"/>
            <p:cNvSpPr/>
            <p:nvPr/>
          </p:nvSpPr>
          <p:spPr bwMode="auto">
            <a:xfrm>
              <a:off x="2789834" y="2560598"/>
              <a:ext cx="1448791" cy="351486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ДР ИБП</a:t>
              </a:r>
              <a:endParaRPr lang="en-US" sz="1050" dirty="0" smtClean="0"/>
            </a:p>
          </p:txBody>
        </p:sp>
        <p:sp>
          <p:nvSpPr>
            <p:cNvPr id="131" name="Rectangle 130"/>
            <p:cNvSpPr/>
            <p:nvPr/>
          </p:nvSpPr>
          <p:spPr bwMode="auto">
            <a:xfrm>
              <a:off x="4997408" y="2577669"/>
              <a:ext cx="1422442" cy="365556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ДР ИБП</a:t>
              </a:r>
              <a:endParaRPr lang="en-US" sz="1050" dirty="0" smtClean="0"/>
            </a:p>
          </p:txBody>
        </p:sp>
        <p:sp>
          <p:nvSpPr>
            <p:cNvPr id="132" name="Rectangle 131"/>
            <p:cNvSpPr/>
            <p:nvPr/>
          </p:nvSpPr>
          <p:spPr bwMode="auto">
            <a:xfrm>
              <a:off x="3325584" y="1202859"/>
              <a:ext cx="254181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Входное РУ ДР ИБП</a:t>
              </a:r>
              <a:endParaRPr lang="en-US" sz="1050" dirty="0" smtClean="0"/>
            </a:p>
          </p:txBody>
        </p:sp>
        <p:cxnSp>
          <p:nvCxnSpPr>
            <p:cNvPr id="133" name="Shape 132"/>
            <p:cNvCxnSpPr>
              <a:stCxn id="122" idx="4"/>
              <a:endCxn id="132" idx="1"/>
            </p:cNvCxnSpPr>
            <p:nvPr/>
          </p:nvCxnSpPr>
          <p:spPr bwMode="auto">
            <a:xfrm rot="5400000" flipH="1" flipV="1">
              <a:off x="1911293" y="778214"/>
              <a:ext cx="839713" cy="1988868"/>
            </a:xfrm>
            <a:prstGeom prst="bentConnector4">
              <a:avLst>
                <a:gd name="adj1" fmla="val -23821"/>
                <a:gd name="adj2" fmla="val 55075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hape 133"/>
            <p:cNvCxnSpPr>
              <a:stCxn id="125" idx="4"/>
              <a:endCxn id="132" idx="3"/>
            </p:cNvCxnSpPr>
            <p:nvPr/>
          </p:nvCxnSpPr>
          <p:spPr bwMode="auto">
            <a:xfrm rot="5400000" flipH="1">
              <a:off x="6452338" y="767853"/>
              <a:ext cx="892534" cy="2062410"/>
            </a:xfrm>
            <a:prstGeom prst="bentConnector4">
              <a:avLst>
                <a:gd name="adj1" fmla="val -18142"/>
                <a:gd name="adj2" fmla="val 5507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" name="Group 134"/>
            <p:cNvGrpSpPr/>
            <p:nvPr/>
          </p:nvGrpSpPr>
          <p:grpSpPr>
            <a:xfrm>
              <a:off x="3246665" y="1609230"/>
              <a:ext cx="459674" cy="690937"/>
              <a:chOff x="1867890" y="2203700"/>
              <a:chExt cx="685800" cy="1040433"/>
            </a:xfrm>
          </p:grpSpPr>
          <p:sp>
            <p:nvSpPr>
              <p:cNvPr id="136" name="Rectangle 135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137" name="Oval 136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N</a:t>
                </a:r>
              </a:p>
            </p:txBody>
          </p:sp>
        </p:grpSp>
        <p:grpSp>
          <p:nvGrpSpPr>
            <p:cNvPr id="6" name="Group 137"/>
            <p:cNvGrpSpPr/>
            <p:nvPr/>
          </p:nvGrpSpPr>
          <p:grpSpPr>
            <a:xfrm>
              <a:off x="5487885" y="1595376"/>
              <a:ext cx="459674" cy="690937"/>
              <a:chOff x="1867890" y="2203700"/>
              <a:chExt cx="685800" cy="1040433"/>
            </a:xfrm>
          </p:grpSpPr>
          <p:sp>
            <p:nvSpPr>
              <p:cNvPr id="139" name="Rectangle 138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140" name="Oval 139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+1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141" name="Straight Connector 140"/>
            <p:cNvCxnSpPr/>
            <p:nvPr/>
          </p:nvCxnSpPr>
          <p:spPr bwMode="auto">
            <a:xfrm rot="5400000" flipH="1" flipV="1">
              <a:off x="3431103" y="1559627"/>
              <a:ext cx="95002" cy="420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 rot="16200000" flipV="1">
              <a:off x="5674303" y="1551956"/>
              <a:ext cx="81148" cy="569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 rot="10800000" flipV="1">
              <a:off x="6419852" y="2724081"/>
              <a:ext cx="634587" cy="117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5" name="Rectangle 144"/>
            <p:cNvSpPr/>
            <p:nvPr/>
          </p:nvSpPr>
          <p:spPr bwMode="auto">
            <a:xfrm>
              <a:off x="4025348" y="4796072"/>
              <a:ext cx="1676400" cy="273762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управления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cxnSp>
          <p:nvCxnSpPr>
            <p:cNvPr id="148" name="Straight Connector 147"/>
            <p:cNvCxnSpPr>
              <a:endCxn id="154" idx="0"/>
            </p:cNvCxnSpPr>
            <p:nvPr/>
          </p:nvCxnSpPr>
          <p:spPr bwMode="auto">
            <a:xfrm rot="5400000">
              <a:off x="6225710" y="4530258"/>
              <a:ext cx="3349183" cy="1090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9" name="Rectangle 148"/>
            <p:cNvSpPr/>
            <p:nvPr/>
          </p:nvSpPr>
          <p:spPr bwMode="auto">
            <a:xfrm>
              <a:off x="980416" y="6198425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51" name="Straight Connector 150"/>
            <p:cNvCxnSpPr>
              <a:stCxn id="152" idx="1"/>
              <a:endCxn id="149" idx="3"/>
            </p:cNvCxnSpPr>
            <p:nvPr/>
          </p:nvCxnSpPr>
          <p:spPr bwMode="auto">
            <a:xfrm rot="10800000">
              <a:off x="1287965" y="6420942"/>
              <a:ext cx="2699968" cy="963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2" name="Rectangle 151"/>
            <p:cNvSpPr/>
            <p:nvPr/>
          </p:nvSpPr>
          <p:spPr bwMode="auto">
            <a:xfrm>
              <a:off x="3987933" y="6254222"/>
              <a:ext cx="1163782" cy="352700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153" name="Straight Connector 152"/>
            <p:cNvCxnSpPr>
              <a:stCxn id="154" idx="1"/>
              <a:endCxn id="152" idx="3"/>
            </p:cNvCxnSpPr>
            <p:nvPr/>
          </p:nvCxnSpPr>
          <p:spPr bwMode="auto">
            <a:xfrm rot="10800000">
              <a:off x="5151716" y="6430573"/>
              <a:ext cx="2589361" cy="2245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4" name="Rectangle 153"/>
            <p:cNvSpPr/>
            <p:nvPr/>
          </p:nvSpPr>
          <p:spPr bwMode="auto">
            <a:xfrm>
              <a:off x="7741076" y="6210300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155" name="Straight Connector 154"/>
            <p:cNvCxnSpPr>
              <a:stCxn id="149" idx="0"/>
            </p:cNvCxnSpPr>
            <p:nvPr/>
          </p:nvCxnSpPr>
          <p:spPr bwMode="auto">
            <a:xfrm rot="5400000" flipH="1" flipV="1">
              <a:off x="-512817" y="4523559"/>
              <a:ext cx="3321875" cy="2785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6" name="Rectangle 155"/>
            <p:cNvSpPr/>
            <p:nvPr/>
          </p:nvSpPr>
          <p:spPr bwMode="auto">
            <a:xfrm>
              <a:off x="4017358" y="3363843"/>
              <a:ext cx="1676400" cy="273762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Механическая нагрузка </a:t>
              </a:r>
              <a:endParaRPr lang="en-US" sz="1050" dirty="0" smtClean="0"/>
            </a:p>
          </p:txBody>
        </p:sp>
        <p:cxnSp>
          <p:nvCxnSpPr>
            <p:cNvPr id="157" name="Shape 499"/>
            <p:cNvCxnSpPr>
              <a:endCxn id="156" idx="1"/>
            </p:cNvCxnSpPr>
            <p:nvPr/>
          </p:nvCxnSpPr>
          <p:spPr bwMode="auto">
            <a:xfrm>
              <a:off x="1924050" y="2867025"/>
              <a:ext cx="2093308" cy="633699"/>
            </a:xfrm>
            <a:prstGeom prst="bentConnector3">
              <a:avLst>
                <a:gd name="adj1" fmla="val -52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8" name="Shape 499"/>
            <p:cNvCxnSpPr>
              <a:endCxn id="156" idx="3"/>
            </p:cNvCxnSpPr>
            <p:nvPr/>
          </p:nvCxnSpPr>
          <p:spPr bwMode="auto">
            <a:xfrm rot="10800000" flipV="1">
              <a:off x="5693758" y="2867024"/>
              <a:ext cx="1602392" cy="633699"/>
            </a:xfrm>
            <a:prstGeom prst="bentConnector3">
              <a:avLst>
                <a:gd name="adj1" fmla="val -1120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hape 499"/>
            <p:cNvCxnSpPr>
              <a:endCxn id="145" idx="1"/>
            </p:cNvCxnSpPr>
            <p:nvPr/>
          </p:nvCxnSpPr>
          <p:spPr bwMode="auto">
            <a:xfrm>
              <a:off x="1666875" y="2867025"/>
              <a:ext cx="2358473" cy="2065928"/>
            </a:xfrm>
            <a:prstGeom prst="bentConnector3">
              <a:avLst>
                <a:gd name="adj1" fmla="val -483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2" name="Shape 499"/>
            <p:cNvCxnSpPr/>
            <p:nvPr/>
          </p:nvCxnSpPr>
          <p:spPr bwMode="auto">
            <a:xfrm rot="5400000">
              <a:off x="5629775" y="2933202"/>
              <a:ext cx="2075453" cy="1924049"/>
            </a:xfrm>
            <a:prstGeom prst="bentConnector3">
              <a:avLst>
                <a:gd name="adj1" fmla="val 10002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5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889221" y="802023"/>
            <a:ext cx="11031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ДР ИБП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2590248" y="1697725"/>
            <a:ext cx="3144878" cy="4846654"/>
            <a:chOff x="3682778" y="1697725"/>
            <a:chExt cx="3144878" cy="4846654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068321" y="1712644"/>
              <a:ext cx="403760" cy="661452"/>
              <a:chOff x="357" y="3385"/>
              <a:chExt cx="107" cy="162"/>
            </a:xfrm>
          </p:grpSpPr>
          <p:sp>
            <p:nvSpPr>
              <p:cNvPr id="38" name="Oval 27"/>
              <p:cNvSpPr>
                <a:spLocks noChangeArrowheads="1"/>
              </p:cNvSpPr>
              <p:nvPr/>
            </p:nvSpPr>
            <p:spPr bwMode="auto">
              <a:xfrm flipH="1">
                <a:off x="357" y="338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28"/>
              <p:cNvSpPr>
                <a:spLocks noChangeArrowheads="1"/>
              </p:cNvSpPr>
              <p:nvPr/>
            </p:nvSpPr>
            <p:spPr bwMode="auto">
              <a:xfrm flipH="1">
                <a:off x="357" y="345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88"/>
            <p:cNvGrpSpPr/>
            <p:nvPr/>
          </p:nvGrpSpPr>
          <p:grpSpPr>
            <a:xfrm>
              <a:off x="4043330" y="2982238"/>
              <a:ext cx="459674" cy="690937"/>
              <a:chOff x="397369" y="1863939"/>
              <a:chExt cx="685800" cy="1040433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N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57" name="Straight Connector 56"/>
            <p:cNvCxnSpPr>
              <a:endCxn id="39" idx="4"/>
            </p:cNvCxnSpPr>
            <p:nvPr/>
          </p:nvCxnSpPr>
          <p:spPr bwMode="auto">
            <a:xfrm rot="16200000" flipV="1">
              <a:off x="4194065" y="2448388"/>
              <a:ext cx="156412" cy="569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3682778" y="4105846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4694854" y="5756970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3824369" y="6098021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4668735" y="6176290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70" name="Straight Connector 69"/>
            <p:cNvCxnSpPr>
              <a:stCxn id="68" idx="0"/>
            </p:cNvCxnSpPr>
            <p:nvPr/>
          </p:nvCxnSpPr>
          <p:spPr bwMode="auto">
            <a:xfrm rot="16200000" flipV="1">
              <a:off x="3172670" y="5292547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hape 70"/>
            <p:cNvCxnSpPr>
              <a:endCxn id="67" idx="1"/>
            </p:cNvCxnSpPr>
            <p:nvPr/>
          </p:nvCxnSpPr>
          <p:spPr bwMode="auto">
            <a:xfrm rot="16200000" flipH="1">
              <a:off x="3724241" y="4918827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>
              <a:stCxn id="69" idx="1"/>
              <a:endCxn id="68" idx="3"/>
            </p:cNvCxnSpPr>
            <p:nvPr/>
          </p:nvCxnSpPr>
          <p:spPr bwMode="auto">
            <a:xfrm rot="10800000" flipV="1">
              <a:off x="4131919" y="6318794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Rectangle 76"/>
            <p:cNvSpPr/>
            <p:nvPr/>
          </p:nvSpPr>
          <p:spPr bwMode="auto">
            <a:xfrm>
              <a:off x="4696180" y="5257362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78" name="Shape 77"/>
            <p:cNvCxnSpPr>
              <a:endCxn id="77" idx="1"/>
            </p:cNvCxnSpPr>
            <p:nvPr/>
          </p:nvCxnSpPr>
          <p:spPr bwMode="auto">
            <a:xfrm rot="16200000" flipH="1">
              <a:off x="4063229" y="4756881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Rectangle 93"/>
            <p:cNvSpPr/>
            <p:nvPr/>
          </p:nvSpPr>
          <p:spPr bwMode="auto">
            <a:xfrm>
              <a:off x="5640122" y="4107171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95" name="Shape 94"/>
            <p:cNvCxnSpPr/>
            <p:nvPr/>
          </p:nvCxnSpPr>
          <p:spPr bwMode="auto">
            <a:xfrm rot="5400000">
              <a:off x="5599156" y="4750255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hape 95"/>
            <p:cNvCxnSpPr/>
            <p:nvPr/>
          </p:nvCxnSpPr>
          <p:spPr bwMode="auto">
            <a:xfrm rot="5400000">
              <a:off x="5443048" y="4912201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 bwMode="auto">
            <a:xfrm>
              <a:off x="6441671" y="6099346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1"/>
              <a:endCxn id="69" idx="3"/>
            </p:cNvCxnSpPr>
            <p:nvPr/>
          </p:nvCxnSpPr>
          <p:spPr bwMode="auto">
            <a:xfrm rot="10800000">
              <a:off x="5856269" y="6318795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>
              <a:stCxn id="98" idx="0"/>
            </p:cNvCxnSpPr>
            <p:nvPr/>
          </p:nvCxnSpPr>
          <p:spPr bwMode="auto">
            <a:xfrm rot="16200000" flipV="1">
              <a:off x="5797925" y="5301825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" name="Oval 27"/>
            <p:cNvSpPr>
              <a:spLocks noChangeArrowheads="1"/>
            </p:cNvSpPr>
            <p:nvPr/>
          </p:nvSpPr>
          <p:spPr bwMode="auto">
            <a:xfrm flipH="1">
              <a:off x="6024991" y="1697725"/>
              <a:ext cx="403760" cy="396055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auto">
            <a:xfrm flipH="1">
              <a:off x="6024991" y="1963122"/>
              <a:ext cx="403760" cy="396055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025654" y="3174076"/>
              <a:ext cx="414983" cy="48524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6000780" y="2968382"/>
              <a:ext cx="459674" cy="462544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+1</a:t>
              </a:r>
            </a:p>
          </p:txBody>
        </p:sp>
        <p:cxnSp>
          <p:nvCxnSpPr>
            <p:cNvPr id="36" name="Straight Connector 35"/>
            <p:cNvCxnSpPr>
              <a:stCxn id="35" idx="0"/>
            </p:cNvCxnSpPr>
            <p:nvPr/>
          </p:nvCxnSpPr>
          <p:spPr bwMode="auto">
            <a:xfrm rot="5400000" flipH="1" flipV="1">
              <a:off x="6161554" y="2895391"/>
              <a:ext cx="142055" cy="3928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>
              <a:stCxn id="55" idx="2"/>
              <a:endCxn id="55" idx="2"/>
            </p:cNvCxnSpPr>
            <p:nvPr/>
          </p:nvCxnSpPr>
          <p:spPr bwMode="auto">
            <a:xfrm rot="5400000">
              <a:off x="4275696" y="3673174"/>
              <a:ext cx="0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16200000" flipV="1">
              <a:off x="4059786" y="3877210"/>
              <a:ext cx="432672" cy="84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>
              <a:stCxn id="34" idx="2"/>
              <a:endCxn id="94" idx="0"/>
            </p:cNvCxnSpPr>
            <p:nvPr/>
          </p:nvCxnSpPr>
          <p:spPr bwMode="auto">
            <a:xfrm rot="16200000" flipH="1">
              <a:off x="6009591" y="3882873"/>
              <a:ext cx="447852" cy="74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Elbow Connector 58"/>
            <p:cNvCxnSpPr/>
            <p:nvPr/>
          </p:nvCxnSpPr>
          <p:spPr bwMode="auto">
            <a:xfrm rot="10800000" flipV="1">
              <a:off x="4690754" y="3788229"/>
              <a:ext cx="1531917" cy="308758"/>
            </a:xfrm>
            <a:prstGeom prst="bentConnector3">
              <a:avLst>
                <a:gd name="adj1" fmla="val 99612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Elbow Connector 64"/>
            <p:cNvCxnSpPr/>
            <p:nvPr/>
          </p:nvCxnSpPr>
          <p:spPr bwMode="auto">
            <a:xfrm>
              <a:off x="4263242" y="3883231"/>
              <a:ext cx="1531916" cy="225631"/>
            </a:xfrm>
            <a:prstGeom prst="bentConnector3">
              <a:avLst>
                <a:gd name="adj1" fmla="val 101163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Rectangle 71"/>
            <p:cNvSpPr/>
            <p:nvPr/>
          </p:nvSpPr>
          <p:spPr bwMode="auto">
            <a:xfrm>
              <a:off x="3943101" y="2544770"/>
              <a:ext cx="254181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Входное РУ ДР ИБП</a:t>
              </a:r>
              <a:endParaRPr lang="en-US" sz="1050" dirty="0" smtClean="0"/>
            </a:p>
          </p:txBody>
        </p:sp>
        <p:cxnSp>
          <p:nvCxnSpPr>
            <p:cNvPr id="81" name="Straight Connector 80"/>
            <p:cNvCxnSpPr>
              <a:endCxn id="56" idx="0"/>
            </p:cNvCxnSpPr>
            <p:nvPr/>
          </p:nvCxnSpPr>
          <p:spPr bwMode="auto">
            <a:xfrm rot="5400000">
              <a:off x="4208063" y="2915182"/>
              <a:ext cx="132159" cy="195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5" name="Straight Connector 84"/>
            <p:cNvCxnSpPr>
              <a:stCxn id="33" idx="4"/>
            </p:cNvCxnSpPr>
            <p:nvPr/>
          </p:nvCxnSpPr>
          <p:spPr bwMode="auto">
            <a:xfrm rot="5400000">
              <a:off x="6139638" y="2442210"/>
              <a:ext cx="170267" cy="420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6" name="TextBox 85"/>
            <p:cNvSpPr txBox="1"/>
            <p:nvPr/>
          </p:nvSpPr>
          <p:spPr>
            <a:xfrm>
              <a:off x="4714504" y="3135086"/>
              <a:ext cx="10094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dirty="0" smtClean="0"/>
                <a:t>…………</a:t>
              </a:r>
              <a:endParaRPr lang="en-US" sz="1600" b="0" dirty="0"/>
            </a:p>
          </p:txBody>
        </p:sp>
      </p:grpSp>
      <p:sp>
        <p:nvSpPr>
          <p:cNvPr id="42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43" name="TextBox 20"/>
          <p:cNvSpPr txBox="1">
            <a:spLocks noChangeArrowheads="1"/>
          </p:cNvSpPr>
          <p:nvPr/>
        </p:nvSpPr>
        <p:spPr bwMode="auto">
          <a:xfrm>
            <a:off x="3353943" y="982423"/>
            <a:ext cx="2237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ДР ИБП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64686" y="5682158"/>
            <a:ext cx="1349375" cy="896937"/>
            <a:chOff x="1329" y="3649"/>
            <a:chExt cx="850" cy="565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1329" y="3649"/>
              <a:ext cx="724" cy="454"/>
              <a:chOff x="521" y="3347"/>
              <a:chExt cx="1119" cy="694"/>
            </a:xfrm>
          </p:grpSpPr>
          <p:pic>
            <p:nvPicPr>
              <p:cNvPr id="47" name="Picture 18" descr="Escanadi_sm.gif (26523 bytes)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000" y="3402"/>
                <a:ext cx="640" cy="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Picture 19" descr="Escanadi_sm.gif (26523 bytes)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21" y="3347"/>
                <a:ext cx="768" cy="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" name="Text Box 20"/>
            <p:cNvSpPr txBox="1">
              <a:spLocks noChangeArrowheads="1"/>
            </p:cNvSpPr>
            <p:nvPr/>
          </p:nvSpPr>
          <p:spPr bwMode="auto">
            <a:xfrm>
              <a:off x="1385" y="4059"/>
              <a:ext cx="794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 dirty="0" smtClean="0">
                  <a:solidFill>
                    <a:schemeClr val="tx1"/>
                  </a:solidFill>
                </a:rPr>
                <a:t>Статический ИБП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1802534" y="5676405"/>
            <a:ext cx="1095045" cy="1181595"/>
            <a:chOff x="2216" y="3189"/>
            <a:chExt cx="923" cy="895"/>
          </a:xfrm>
        </p:grpSpPr>
        <p:pic>
          <p:nvPicPr>
            <p:cNvPr id="50" name="Picture 36"/>
            <p:cNvPicPr>
              <a:picLocks noChangeAspect="1" noChangeArrowheads="1"/>
            </p:cNvPicPr>
            <p:nvPr/>
          </p:nvPicPr>
          <p:blipFill>
            <a:blip r:embed="rId4" cstate="print"/>
            <a:srcRect t="23270" r="5609" b="4402"/>
            <a:stretch>
              <a:fillRect/>
            </a:stretch>
          </p:blipFill>
          <p:spPr bwMode="auto">
            <a:xfrm>
              <a:off x="2216" y="3189"/>
              <a:ext cx="92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 Box 37"/>
            <p:cNvSpPr txBox="1">
              <a:spLocks noChangeArrowheads="1"/>
            </p:cNvSpPr>
            <p:nvPr/>
          </p:nvSpPr>
          <p:spPr bwMode="auto">
            <a:xfrm>
              <a:off x="2374" y="3929"/>
              <a:ext cx="570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 dirty="0">
                  <a:solidFill>
                    <a:schemeClr val="tx1"/>
                  </a:solidFill>
                </a:rPr>
                <a:t>Батарейная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3410980" y="5791634"/>
            <a:ext cx="1120775" cy="900112"/>
            <a:chOff x="603" y="3379"/>
            <a:chExt cx="706" cy="567"/>
          </a:xfrm>
        </p:grpSpPr>
        <p:pic>
          <p:nvPicPr>
            <p:cNvPr id="54" name="Picture 22" descr="44104"/>
            <p:cNvPicPr>
              <a:picLocks noChangeAspect="1" noChangeArrowheads="1"/>
            </p:cNvPicPr>
            <p:nvPr/>
          </p:nvPicPr>
          <p:blipFill>
            <a:blip r:embed="rId5" cstate="print"/>
            <a:srcRect r="4799"/>
            <a:stretch>
              <a:fillRect/>
            </a:stretch>
          </p:blipFill>
          <p:spPr bwMode="auto">
            <a:xfrm>
              <a:off x="680" y="3379"/>
              <a:ext cx="560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Text Box 23"/>
            <p:cNvSpPr txBox="1">
              <a:spLocks noChangeArrowheads="1"/>
            </p:cNvSpPr>
            <p:nvPr/>
          </p:nvSpPr>
          <p:spPr bwMode="auto">
            <a:xfrm>
              <a:off x="603" y="3791"/>
              <a:ext cx="706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Кондиционеры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4837918" y="5747182"/>
            <a:ext cx="1028700" cy="944563"/>
            <a:chOff x="6706983" y="5168747"/>
            <a:chExt cx="1028700" cy="944511"/>
          </a:xfrm>
        </p:grpSpPr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6763775" y="5168758"/>
              <a:ext cx="801688" cy="895352"/>
              <a:chOff x="3277" y="3113"/>
              <a:chExt cx="505" cy="564"/>
            </a:xfrm>
          </p:grpSpPr>
          <p:sp>
            <p:nvSpPr>
              <p:cNvPr id="63" name="Text Box 25"/>
              <p:cNvSpPr txBox="1">
                <a:spLocks noChangeArrowheads="1"/>
              </p:cNvSpPr>
              <p:nvPr/>
            </p:nvSpPr>
            <p:spPr bwMode="auto">
              <a:xfrm>
                <a:off x="3277" y="3522"/>
                <a:ext cx="116" cy="1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GB" sz="1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" name="Group 26"/>
              <p:cNvGrpSpPr>
                <a:grpSpLocks/>
              </p:cNvGrpSpPr>
              <p:nvPr/>
            </p:nvGrpSpPr>
            <p:grpSpPr bwMode="auto">
              <a:xfrm>
                <a:off x="3353" y="3113"/>
                <a:ext cx="429" cy="425"/>
                <a:chOff x="3173" y="2407"/>
                <a:chExt cx="1256" cy="1625"/>
              </a:xfrm>
            </p:grpSpPr>
            <p:sp>
              <p:nvSpPr>
                <p:cNvPr id="73" name="Rectangle 27"/>
                <p:cNvSpPr>
                  <a:spLocks noChangeArrowheads="1"/>
                </p:cNvSpPr>
                <p:nvPr/>
              </p:nvSpPr>
              <p:spPr bwMode="auto">
                <a:xfrm>
                  <a:off x="3181" y="2407"/>
                  <a:ext cx="1248" cy="161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75" name="Picture 28" descr="classic_form4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 l="1886" r="64063"/>
                <a:stretch>
                  <a:fillRect/>
                </a:stretch>
              </p:blipFill>
              <p:spPr bwMode="auto">
                <a:xfrm>
                  <a:off x="3953" y="2486"/>
                  <a:ext cx="475" cy="14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6" name="Picture 29" descr="classic_form4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1886" r="39975" b="-746"/>
                <a:stretch>
                  <a:fillRect/>
                </a:stretch>
              </p:blipFill>
              <p:spPr bwMode="auto">
                <a:xfrm>
                  <a:off x="3173" y="2414"/>
                  <a:ext cx="925" cy="16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62" name="Text Box 35"/>
            <p:cNvSpPr txBox="1">
              <a:spLocks noChangeArrowheads="1"/>
            </p:cNvSpPr>
            <p:nvPr/>
          </p:nvSpPr>
          <p:spPr bwMode="auto">
            <a:xfrm>
              <a:off x="6706983" y="5867195"/>
              <a:ext cx="1028700" cy="2460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Распр. Щиты 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2100758" y="5665458"/>
            <a:ext cx="73744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grpSp>
        <p:nvGrpSpPr>
          <p:cNvPr id="9" name="Group 30"/>
          <p:cNvGrpSpPr/>
          <p:nvPr/>
        </p:nvGrpSpPr>
        <p:grpSpPr>
          <a:xfrm>
            <a:off x="6080166" y="5771408"/>
            <a:ext cx="1235034" cy="948510"/>
            <a:chOff x="6033989" y="5773077"/>
            <a:chExt cx="1366693" cy="1132750"/>
          </a:xfrm>
        </p:grpSpPr>
        <p:pic>
          <p:nvPicPr>
            <p:cNvPr id="28" name="Picture 32" descr="quattro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143515" y="5773884"/>
              <a:ext cx="603295" cy="758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3" descr="quattro"/>
            <p:cNvPicPr>
              <a:picLocks noChangeAspect="1" noChangeArrowheads="1"/>
            </p:cNvPicPr>
            <p:nvPr/>
          </p:nvPicPr>
          <p:blipFill>
            <a:blip r:embed="rId8" cstate="print"/>
            <a:srcRect l="4434"/>
            <a:stretch>
              <a:fillRect/>
            </a:stretch>
          </p:blipFill>
          <p:spPr bwMode="auto">
            <a:xfrm flipH="1">
              <a:off x="6524897" y="5773077"/>
              <a:ext cx="576548" cy="758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 flipH="1">
              <a:off x="6033989" y="6611780"/>
              <a:ext cx="1366693" cy="2940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 dirty="0" smtClean="0">
                  <a:solidFill>
                    <a:schemeClr val="tx1"/>
                  </a:solidFill>
                </a:rPr>
                <a:t>Компенсация </a:t>
              </a:r>
              <a:r>
                <a:rPr lang="en-US" sz="1000" dirty="0" smtClean="0">
                  <a:solidFill>
                    <a:schemeClr val="tx1"/>
                  </a:solidFill>
                </a:rPr>
                <a:t>Q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1809307" y="1241409"/>
            <a:ext cx="2940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 ИБП</a:t>
            </a:r>
            <a:r>
              <a:rPr lang="en-US" dirty="0" smtClean="0"/>
              <a:t> + </a:t>
            </a:r>
            <a:r>
              <a:rPr lang="ru-RU" dirty="0" smtClean="0"/>
              <a:t>ДГУ</a:t>
            </a:r>
            <a:endParaRPr lang="en-US" dirty="0"/>
          </a:p>
        </p:txBody>
      </p:sp>
      <p:sp>
        <p:nvSpPr>
          <p:cNvPr id="36" name="TextBox 20"/>
          <p:cNvSpPr txBox="1">
            <a:spLocks noChangeArrowheads="1"/>
          </p:cNvSpPr>
          <p:nvPr/>
        </p:nvSpPr>
        <p:spPr bwMode="auto">
          <a:xfrm>
            <a:off x="6265327" y="1232250"/>
            <a:ext cx="2237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ДР ИБП </a:t>
            </a:r>
            <a:endParaRPr lang="en-US" dirty="0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339444" y="5687229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51261" y="5653582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98763" y="2708502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558139" y="3824783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047013" y="5689209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669475" y="5772335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087583" y="3326018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5153891" y="3741655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1516083" y="2312658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4437413" y="2312657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74434" name="Object 1"/>
          <p:cNvPicPr>
            <a:picLocks noChangeArrowheads="1"/>
          </p:cNvPicPr>
          <p:nvPr/>
        </p:nvPicPr>
        <p:blipFill>
          <a:blip r:embed="rId9" cstate="print"/>
          <a:srcRect b="-243"/>
          <a:stretch>
            <a:fillRect/>
          </a:stretch>
        </p:blipFill>
        <p:spPr bwMode="auto">
          <a:xfrm>
            <a:off x="422910" y="1954530"/>
            <a:ext cx="5623560" cy="338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468333" y="3275400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134687" y="3265306"/>
            <a:ext cx="61751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274435" name="Object 3"/>
          <p:cNvPicPr>
            <a:picLocks noChangeArrowheads="1"/>
          </p:cNvPicPr>
          <p:nvPr/>
        </p:nvPicPr>
        <p:blipFill>
          <a:blip r:embed="rId10" cstate="print"/>
          <a:srcRect t="-133" b="-262"/>
          <a:stretch>
            <a:fillRect/>
          </a:stretch>
        </p:blipFill>
        <p:spPr bwMode="auto">
          <a:xfrm>
            <a:off x="6355081" y="2011680"/>
            <a:ext cx="2114549" cy="334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463138" y="3102244"/>
            <a:ext cx="7505205" cy="17666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/>
              <a:t>Использование </a:t>
            </a:r>
            <a:r>
              <a:rPr lang="ru-RU" sz="3200" dirty="0" smtClean="0"/>
              <a:t>ДР ИБП </a:t>
            </a:r>
            <a:r>
              <a:rPr lang="ru-RU" sz="3200" dirty="0"/>
              <a:t>приводит </a:t>
            </a:r>
            <a:endParaRPr lang="en-US" sz="3200" dirty="0" smtClean="0"/>
          </a:p>
          <a:p>
            <a:pPr algn="ctr">
              <a:defRPr/>
            </a:pPr>
            <a:r>
              <a:rPr lang="ru-RU" sz="3200" dirty="0" smtClean="0"/>
              <a:t>к </a:t>
            </a:r>
            <a:r>
              <a:rPr lang="ru-RU" sz="3200" dirty="0"/>
              <a:t>упрощению всей системы </a:t>
            </a:r>
            <a:r>
              <a:rPr lang="ru-RU" sz="3200" dirty="0" smtClean="0"/>
              <a:t>питания</a:t>
            </a:r>
            <a:endParaRPr lang="en-US" sz="3200" dirty="0" smtClean="0"/>
          </a:p>
          <a:p>
            <a:pPr algn="ctr">
              <a:defRPr/>
            </a:pPr>
            <a:r>
              <a:rPr lang="ru-RU" sz="3200" dirty="0" smtClean="0"/>
              <a:t> и </a:t>
            </a:r>
            <a:r>
              <a:rPr lang="ru-RU" sz="3200" dirty="0"/>
              <a:t>повышению ее надежности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37" grpId="0"/>
      <p:bldP spid="44" grpId="0"/>
      <p:bldP spid="46" grpId="0"/>
      <p:bldP spid="53" grpId="0"/>
      <p:bldP spid="55" grpId="0"/>
      <p:bldP spid="56" grpId="0"/>
      <p:bldP spid="57" grpId="0"/>
      <p:bldP spid="59" grpId="0"/>
      <p:bldP spid="64" grpId="0"/>
      <p:bldP spid="67" grpId="0"/>
      <p:bldP spid="79" grpId="0"/>
      <p:bldP spid="39" grpId="0"/>
      <p:bldP spid="4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464565" y="1555221"/>
            <a:ext cx="3144878" cy="4846654"/>
            <a:chOff x="3682778" y="1697725"/>
            <a:chExt cx="3144878" cy="4846654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068321" y="1712644"/>
              <a:ext cx="403760" cy="661452"/>
              <a:chOff x="357" y="3385"/>
              <a:chExt cx="107" cy="162"/>
            </a:xfrm>
          </p:grpSpPr>
          <p:sp>
            <p:nvSpPr>
              <p:cNvPr id="38" name="Oval 27"/>
              <p:cNvSpPr>
                <a:spLocks noChangeArrowheads="1"/>
              </p:cNvSpPr>
              <p:nvPr/>
            </p:nvSpPr>
            <p:spPr bwMode="auto">
              <a:xfrm flipH="1">
                <a:off x="357" y="338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28"/>
              <p:cNvSpPr>
                <a:spLocks noChangeArrowheads="1"/>
              </p:cNvSpPr>
              <p:nvPr/>
            </p:nvSpPr>
            <p:spPr bwMode="auto">
              <a:xfrm flipH="1">
                <a:off x="357" y="345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88"/>
            <p:cNvGrpSpPr/>
            <p:nvPr/>
          </p:nvGrpSpPr>
          <p:grpSpPr>
            <a:xfrm>
              <a:off x="4043330" y="2982238"/>
              <a:ext cx="459674" cy="690937"/>
              <a:chOff x="397369" y="1863939"/>
              <a:chExt cx="685800" cy="1040433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N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57" name="Straight Connector 56"/>
            <p:cNvCxnSpPr>
              <a:endCxn id="39" idx="4"/>
            </p:cNvCxnSpPr>
            <p:nvPr/>
          </p:nvCxnSpPr>
          <p:spPr bwMode="auto">
            <a:xfrm rot="16200000" flipV="1">
              <a:off x="4194065" y="2448388"/>
              <a:ext cx="156412" cy="569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3682778" y="4105846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4694854" y="5756970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3824369" y="6098021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4668735" y="6176290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70" name="Straight Connector 69"/>
            <p:cNvCxnSpPr>
              <a:stCxn id="68" idx="0"/>
            </p:cNvCxnSpPr>
            <p:nvPr/>
          </p:nvCxnSpPr>
          <p:spPr bwMode="auto">
            <a:xfrm rot="16200000" flipV="1">
              <a:off x="3172670" y="5292547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hape 70"/>
            <p:cNvCxnSpPr>
              <a:endCxn id="67" idx="1"/>
            </p:cNvCxnSpPr>
            <p:nvPr/>
          </p:nvCxnSpPr>
          <p:spPr bwMode="auto">
            <a:xfrm rot="16200000" flipH="1">
              <a:off x="3724241" y="4918827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>
              <a:stCxn id="69" idx="1"/>
              <a:endCxn id="68" idx="3"/>
            </p:cNvCxnSpPr>
            <p:nvPr/>
          </p:nvCxnSpPr>
          <p:spPr bwMode="auto">
            <a:xfrm rot="10800000" flipV="1">
              <a:off x="4131919" y="6318794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Rectangle 76"/>
            <p:cNvSpPr/>
            <p:nvPr/>
          </p:nvSpPr>
          <p:spPr bwMode="auto">
            <a:xfrm>
              <a:off x="4696180" y="5257362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78" name="Shape 77"/>
            <p:cNvCxnSpPr>
              <a:endCxn id="77" idx="1"/>
            </p:cNvCxnSpPr>
            <p:nvPr/>
          </p:nvCxnSpPr>
          <p:spPr bwMode="auto">
            <a:xfrm rot="16200000" flipH="1">
              <a:off x="4063229" y="4756881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Rectangle 93"/>
            <p:cNvSpPr/>
            <p:nvPr/>
          </p:nvSpPr>
          <p:spPr bwMode="auto">
            <a:xfrm>
              <a:off x="5640122" y="4107171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95" name="Shape 94"/>
            <p:cNvCxnSpPr/>
            <p:nvPr/>
          </p:nvCxnSpPr>
          <p:spPr bwMode="auto">
            <a:xfrm rot="5400000">
              <a:off x="5599156" y="4750255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hape 95"/>
            <p:cNvCxnSpPr/>
            <p:nvPr/>
          </p:nvCxnSpPr>
          <p:spPr bwMode="auto">
            <a:xfrm rot="5400000">
              <a:off x="5443048" y="4912201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 bwMode="auto">
            <a:xfrm>
              <a:off x="6441671" y="6099346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1"/>
              <a:endCxn id="69" idx="3"/>
            </p:cNvCxnSpPr>
            <p:nvPr/>
          </p:nvCxnSpPr>
          <p:spPr bwMode="auto">
            <a:xfrm rot="10800000">
              <a:off x="5856269" y="6318795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>
              <a:stCxn id="98" idx="0"/>
            </p:cNvCxnSpPr>
            <p:nvPr/>
          </p:nvCxnSpPr>
          <p:spPr bwMode="auto">
            <a:xfrm rot="16200000" flipV="1">
              <a:off x="5797925" y="5301825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" name="Oval 27"/>
            <p:cNvSpPr>
              <a:spLocks noChangeArrowheads="1"/>
            </p:cNvSpPr>
            <p:nvPr/>
          </p:nvSpPr>
          <p:spPr bwMode="auto">
            <a:xfrm flipH="1">
              <a:off x="6024991" y="1697725"/>
              <a:ext cx="403760" cy="396055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auto">
            <a:xfrm flipH="1">
              <a:off x="6024991" y="1963122"/>
              <a:ext cx="403760" cy="396055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6025654" y="3174076"/>
              <a:ext cx="414983" cy="48524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6000780" y="2968382"/>
              <a:ext cx="459674" cy="462544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rPr>
                <a:t>+1</a:t>
              </a:r>
            </a:p>
          </p:txBody>
        </p:sp>
        <p:cxnSp>
          <p:nvCxnSpPr>
            <p:cNvPr id="36" name="Straight Connector 35"/>
            <p:cNvCxnSpPr>
              <a:stCxn id="35" idx="0"/>
            </p:cNvCxnSpPr>
            <p:nvPr/>
          </p:nvCxnSpPr>
          <p:spPr bwMode="auto">
            <a:xfrm rot="5400000" flipH="1" flipV="1">
              <a:off x="6161554" y="2895391"/>
              <a:ext cx="142055" cy="3928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>
              <a:stCxn id="55" idx="2"/>
              <a:endCxn id="55" idx="2"/>
            </p:cNvCxnSpPr>
            <p:nvPr/>
          </p:nvCxnSpPr>
          <p:spPr bwMode="auto">
            <a:xfrm rot="5400000">
              <a:off x="4275696" y="3673174"/>
              <a:ext cx="0" cy="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 bwMode="auto">
            <a:xfrm rot="16200000" flipV="1">
              <a:off x="4059786" y="3877210"/>
              <a:ext cx="432672" cy="84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>
              <a:stCxn id="34" idx="2"/>
              <a:endCxn id="94" idx="0"/>
            </p:cNvCxnSpPr>
            <p:nvPr/>
          </p:nvCxnSpPr>
          <p:spPr bwMode="auto">
            <a:xfrm rot="16200000" flipH="1">
              <a:off x="6009591" y="3882873"/>
              <a:ext cx="447852" cy="743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Elbow Connector 58"/>
            <p:cNvCxnSpPr/>
            <p:nvPr/>
          </p:nvCxnSpPr>
          <p:spPr bwMode="auto">
            <a:xfrm rot="10800000" flipV="1">
              <a:off x="4690754" y="3788229"/>
              <a:ext cx="1531917" cy="308758"/>
            </a:xfrm>
            <a:prstGeom prst="bentConnector3">
              <a:avLst>
                <a:gd name="adj1" fmla="val 99612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Elbow Connector 64"/>
            <p:cNvCxnSpPr/>
            <p:nvPr/>
          </p:nvCxnSpPr>
          <p:spPr bwMode="auto">
            <a:xfrm>
              <a:off x="4263242" y="3883231"/>
              <a:ext cx="1531916" cy="225631"/>
            </a:xfrm>
            <a:prstGeom prst="bentConnector3">
              <a:avLst>
                <a:gd name="adj1" fmla="val 101163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Rectangle 71"/>
            <p:cNvSpPr/>
            <p:nvPr/>
          </p:nvSpPr>
          <p:spPr bwMode="auto">
            <a:xfrm>
              <a:off x="3943101" y="2544770"/>
              <a:ext cx="2541816" cy="29986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Входное РУ ДР ИБП</a:t>
              </a:r>
              <a:endParaRPr lang="en-US" sz="1050" dirty="0" smtClean="0"/>
            </a:p>
          </p:txBody>
        </p:sp>
        <p:cxnSp>
          <p:nvCxnSpPr>
            <p:cNvPr id="81" name="Straight Connector 80"/>
            <p:cNvCxnSpPr>
              <a:endCxn id="56" idx="0"/>
            </p:cNvCxnSpPr>
            <p:nvPr/>
          </p:nvCxnSpPr>
          <p:spPr bwMode="auto">
            <a:xfrm rot="5400000">
              <a:off x="4208063" y="2915182"/>
              <a:ext cx="132159" cy="195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5" name="Straight Connector 84"/>
            <p:cNvCxnSpPr>
              <a:stCxn id="33" idx="4"/>
            </p:cNvCxnSpPr>
            <p:nvPr/>
          </p:nvCxnSpPr>
          <p:spPr bwMode="auto">
            <a:xfrm rot="5400000">
              <a:off x="6139638" y="2442210"/>
              <a:ext cx="170267" cy="4201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6" name="TextBox 85"/>
            <p:cNvSpPr txBox="1"/>
            <p:nvPr/>
          </p:nvSpPr>
          <p:spPr>
            <a:xfrm>
              <a:off x="4714504" y="3135086"/>
              <a:ext cx="10094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dirty="0" smtClean="0"/>
                <a:t>…………</a:t>
              </a:r>
              <a:endParaRPr lang="en-US" sz="1600" b="0" dirty="0"/>
            </a:p>
          </p:txBody>
        </p:sp>
      </p:grpSp>
      <p:sp>
        <p:nvSpPr>
          <p:cNvPr id="42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227616" y="2078182"/>
            <a:ext cx="46076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Обе системы электроснабжения </a:t>
            </a:r>
            <a:r>
              <a:rPr lang="en-US" sz="2000" dirty="0" smtClean="0"/>
              <a:t>(</a:t>
            </a:r>
            <a:r>
              <a:rPr lang="ru-RU" sz="2000" dirty="0" smtClean="0"/>
              <a:t>СИБП+Б+ДГУ и ДР ИБП</a:t>
            </a:r>
            <a:r>
              <a:rPr lang="en-US" sz="2000" dirty="0" smtClean="0"/>
              <a:t>)</a:t>
            </a:r>
            <a:r>
              <a:rPr lang="ru-RU" sz="2000" dirty="0" smtClean="0"/>
              <a:t> имеют  на уровне 0,4кВ ограничение по мощности 3-4МВА.</a:t>
            </a:r>
          </a:p>
          <a:p>
            <a:endParaRPr lang="ru-RU" sz="2000" dirty="0" smtClean="0"/>
          </a:p>
          <a:p>
            <a:r>
              <a:rPr lang="ru-RU" sz="2000" dirty="0" smtClean="0"/>
              <a:t>Увеличение мощности системы электроснабжения на основе ДР ИБП выше 4МВА получается</a:t>
            </a:r>
          </a:p>
          <a:p>
            <a:endParaRPr lang="ru-RU" sz="2000" dirty="0" smtClean="0"/>
          </a:p>
          <a:p>
            <a:pPr marL="457200" indent="-457200">
              <a:buAutoNum type="arabicPeriod"/>
            </a:pPr>
            <a:r>
              <a:rPr lang="ru-RU" sz="2000" dirty="0" smtClean="0"/>
              <a:t>Просто при сохранении простой структуры инфраструктуры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Несколькими способами</a:t>
            </a:r>
            <a:endParaRPr lang="en-US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6"/>
          <p:cNvGrpSpPr/>
          <p:nvPr/>
        </p:nvGrpSpPr>
        <p:grpSpPr>
          <a:xfrm>
            <a:off x="312750" y="1930607"/>
            <a:ext cx="2173491" cy="4605822"/>
            <a:chOff x="279619" y="1881573"/>
            <a:chExt cx="2173491" cy="4605822"/>
          </a:xfrm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1650034" y="1881573"/>
              <a:ext cx="403760" cy="661453"/>
              <a:chOff x="618" y="3440"/>
              <a:chExt cx="107" cy="162"/>
            </a:xfrm>
          </p:grpSpPr>
          <p:sp>
            <p:nvSpPr>
              <p:cNvPr id="73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88"/>
            <p:cNvGrpSpPr/>
            <p:nvPr/>
          </p:nvGrpSpPr>
          <p:grpSpPr>
            <a:xfrm>
              <a:off x="1625820" y="3152209"/>
              <a:ext cx="459673" cy="690937"/>
              <a:chOff x="1867890" y="2203700"/>
              <a:chExt cx="685800" cy="1040433"/>
            </a:xfrm>
          </p:grpSpPr>
          <p:sp>
            <p:nvSpPr>
              <p:cNvPr id="66" name="Rectangle 65"/>
              <p:cNvSpPr/>
              <p:nvPr/>
            </p:nvSpPr>
            <p:spPr bwMode="auto">
              <a:xfrm>
                <a:off x="1905000" y="2513440"/>
                <a:ext cx="619126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1</a:t>
                </a:r>
              </a:p>
            </p:txBody>
          </p:sp>
        </p:grpSp>
        <p:cxnSp>
          <p:nvCxnSpPr>
            <p:cNvPr id="42" name="Straight Connector 41"/>
            <p:cNvCxnSpPr>
              <a:stCxn id="72" idx="0"/>
              <a:endCxn id="75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Rectangle 44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49" name="Straight Connector 48"/>
            <p:cNvCxnSpPr>
              <a:stCxn id="47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hape 49"/>
            <p:cNvCxnSpPr>
              <a:endCxn id="46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>
              <a:stCxn id="48" idx="1"/>
              <a:endCxn id="47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Rectangle 51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53" name="Shape 52"/>
            <p:cNvCxnSpPr>
              <a:endCxn id="52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144488" y="1876301"/>
            <a:ext cx="292132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Единичная мощность одной машины ДР ИБП</a:t>
            </a:r>
            <a:r>
              <a:rPr lang="en-US" sz="1800" dirty="0" smtClean="0"/>
              <a:t>:</a:t>
            </a:r>
          </a:p>
          <a:p>
            <a:r>
              <a:rPr lang="en-US" sz="1800" dirty="0" smtClean="0"/>
              <a:t>500 – 3000</a:t>
            </a:r>
            <a:r>
              <a:rPr lang="ru-RU" sz="1800" dirty="0" err="1" smtClean="0"/>
              <a:t>кВА</a:t>
            </a:r>
            <a:endParaRPr lang="en-US" sz="1800" dirty="0"/>
          </a:p>
        </p:txBody>
      </p:sp>
      <p:sp>
        <p:nvSpPr>
          <p:cNvPr id="31" name="TextBox 30"/>
          <p:cNvSpPr txBox="1"/>
          <p:nvPr/>
        </p:nvSpPr>
        <p:spPr>
          <a:xfrm>
            <a:off x="2327564" y="2018805"/>
            <a:ext cx="1757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1000 – 2500кВА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2349336" y="3216234"/>
            <a:ext cx="1757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1000 – 2500кВА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0"/>
          <p:cNvGrpSpPr/>
          <p:nvPr/>
        </p:nvGrpSpPr>
        <p:grpSpPr>
          <a:xfrm>
            <a:off x="7263949" y="1949706"/>
            <a:ext cx="418234" cy="661452"/>
            <a:chOff x="7263949" y="1949706"/>
            <a:chExt cx="418234" cy="661452"/>
          </a:xfrm>
        </p:grpSpPr>
        <p:sp>
          <p:nvSpPr>
            <p:cNvPr id="29" name="Oval 27"/>
            <p:cNvSpPr>
              <a:spLocks noChangeArrowheads="1"/>
            </p:cNvSpPr>
            <p:nvPr/>
          </p:nvSpPr>
          <p:spPr bwMode="auto">
            <a:xfrm flipH="1">
              <a:off x="7263949" y="1949706"/>
              <a:ext cx="418234" cy="3960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 flipH="1">
              <a:off x="7263949" y="2215103"/>
              <a:ext cx="418234" cy="39605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93"/>
          <p:cNvGrpSpPr/>
          <p:nvPr/>
        </p:nvGrpSpPr>
        <p:grpSpPr>
          <a:xfrm>
            <a:off x="7234385" y="3101405"/>
            <a:ext cx="459674" cy="690937"/>
            <a:chOff x="1867890" y="2203700"/>
            <a:chExt cx="685800" cy="1040433"/>
          </a:xfrm>
          <a:solidFill>
            <a:schemeClr val="bg1"/>
          </a:solidFill>
        </p:grpSpPr>
        <p:sp>
          <p:nvSpPr>
            <p:cNvPr id="32" name="Rectangle 31"/>
            <p:cNvSpPr/>
            <p:nvPr/>
          </p:nvSpPr>
          <p:spPr bwMode="auto">
            <a:xfrm>
              <a:off x="1905000" y="2513440"/>
              <a:ext cx="619125" cy="730693"/>
            </a:xfrm>
            <a:prstGeom prst="rect">
              <a:avLst/>
            </a:prstGeom>
            <a:solidFill>
              <a:srgbClr val="FF0000"/>
            </a:solidFill>
            <a:ln w="28575" cap="flat" cmpd="sng" algn="ctr">
              <a:solidFill>
                <a:srgbClr val="00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1867890" y="2203700"/>
              <a:ext cx="685800" cy="696512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solidFill>
                <a:srgbClr val="00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cxnSp>
        <p:nvCxnSpPr>
          <p:cNvPr id="34" name="Straight Connector 33"/>
          <p:cNvCxnSpPr>
            <a:stCxn id="33" idx="0"/>
            <a:endCxn id="30" idx="4"/>
          </p:cNvCxnSpPr>
          <p:nvPr/>
        </p:nvCxnSpPr>
        <p:spPr bwMode="auto">
          <a:xfrm rot="5400000" flipH="1" flipV="1">
            <a:off x="7223521" y="2851860"/>
            <a:ext cx="490247" cy="884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hape 123"/>
          <p:cNvCxnSpPr/>
          <p:nvPr/>
        </p:nvCxnSpPr>
        <p:spPr bwMode="auto">
          <a:xfrm rot="10800000" flipV="1">
            <a:off x="564544" y="3792341"/>
            <a:ext cx="6902213" cy="191261"/>
          </a:xfrm>
          <a:prstGeom prst="bentConnector3">
            <a:avLst>
              <a:gd name="adj1" fmla="val -112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106"/>
          <p:cNvGrpSpPr/>
          <p:nvPr/>
        </p:nvGrpSpPr>
        <p:grpSpPr>
          <a:xfrm>
            <a:off x="312750" y="1930586"/>
            <a:ext cx="3144878" cy="4607168"/>
            <a:chOff x="279619" y="1881552"/>
            <a:chExt cx="3144878" cy="4607168"/>
          </a:xfrm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1650034" y="1881573"/>
              <a:ext cx="403760" cy="661453"/>
              <a:chOff x="618" y="3440"/>
              <a:chExt cx="107" cy="162"/>
            </a:xfrm>
          </p:grpSpPr>
          <p:sp>
            <p:nvSpPr>
              <p:cNvPr id="73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88"/>
            <p:cNvGrpSpPr/>
            <p:nvPr/>
          </p:nvGrpSpPr>
          <p:grpSpPr>
            <a:xfrm>
              <a:off x="1625820" y="3152209"/>
              <a:ext cx="459673" cy="690937"/>
              <a:chOff x="1867890" y="2203700"/>
              <a:chExt cx="685800" cy="1040433"/>
            </a:xfrm>
          </p:grpSpPr>
          <p:sp>
            <p:nvSpPr>
              <p:cNvPr id="66" name="Rectangle 65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1</a:t>
                </a:r>
              </a:p>
            </p:txBody>
          </p:sp>
        </p:grpSp>
        <p:cxnSp>
          <p:nvCxnSpPr>
            <p:cNvPr id="42" name="Straight Connector 41"/>
            <p:cNvCxnSpPr>
              <a:stCxn id="72" idx="0"/>
              <a:endCxn id="75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hape 59"/>
            <p:cNvCxnSpPr/>
            <p:nvPr/>
          </p:nvCxnSpPr>
          <p:spPr bwMode="auto">
            <a:xfrm rot="10800000" flipH="1" flipV="1">
              <a:off x="2076615" y="3659835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Rectangle 44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49" name="Straight Connector 48"/>
            <p:cNvCxnSpPr>
              <a:stCxn id="47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hape 49"/>
            <p:cNvCxnSpPr>
              <a:endCxn id="46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>
              <a:stCxn id="48" idx="1"/>
              <a:endCxn id="47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Rectangle 51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53" name="Shape 52"/>
            <p:cNvCxnSpPr>
              <a:endCxn id="52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4" name="Rectangle 53"/>
            <p:cNvSpPr/>
            <p:nvPr/>
          </p:nvSpPr>
          <p:spPr bwMode="auto">
            <a:xfrm>
              <a:off x="2236963" y="4051512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58" name="Shape 57"/>
            <p:cNvCxnSpPr/>
            <p:nvPr/>
          </p:nvCxnSpPr>
          <p:spPr bwMode="auto">
            <a:xfrm rot="5400000">
              <a:off x="2195997" y="4694596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hape 58"/>
            <p:cNvCxnSpPr/>
            <p:nvPr/>
          </p:nvCxnSpPr>
          <p:spPr bwMode="auto">
            <a:xfrm rot="5400000">
              <a:off x="2039889" y="4856542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Rectangle 60"/>
            <p:cNvSpPr/>
            <p:nvPr/>
          </p:nvSpPr>
          <p:spPr bwMode="auto">
            <a:xfrm>
              <a:off x="3038512" y="6043687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62" name="Straight Connector 61"/>
            <p:cNvCxnSpPr>
              <a:stCxn id="61" idx="1"/>
              <a:endCxn id="48" idx="3"/>
            </p:cNvCxnSpPr>
            <p:nvPr/>
          </p:nvCxnSpPr>
          <p:spPr bwMode="auto">
            <a:xfrm rot="10800000">
              <a:off x="2453110" y="6263136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61" idx="0"/>
            </p:cNvCxnSpPr>
            <p:nvPr/>
          </p:nvCxnSpPr>
          <p:spPr bwMode="auto">
            <a:xfrm rot="16200000" flipV="1">
              <a:off x="2394766" y="5246166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01" name="Straight Connector 100"/>
          <p:cNvCxnSpPr/>
          <p:nvPr/>
        </p:nvCxnSpPr>
        <p:spPr bwMode="auto">
          <a:xfrm rot="5400000">
            <a:off x="2677020" y="4026829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rot="5400000">
            <a:off x="515710" y="4026827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4144488" y="1876301"/>
            <a:ext cx="292132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Единичная мощность одной машины ДР ИБП</a:t>
            </a:r>
            <a:r>
              <a:rPr lang="en-US" sz="1800" dirty="0" smtClean="0"/>
              <a:t>:</a:t>
            </a:r>
          </a:p>
          <a:p>
            <a:r>
              <a:rPr lang="en-US" sz="1800" dirty="0" smtClean="0"/>
              <a:t>500 – 3000</a:t>
            </a:r>
            <a:r>
              <a:rPr lang="ru-RU" sz="1800" dirty="0" err="1" smtClean="0"/>
              <a:t>кВА</a:t>
            </a:r>
            <a:endParaRPr lang="en-US" sz="1800" dirty="0"/>
          </a:p>
        </p:txBody>
      </p:sp>
      <p:sp>
        <p:nvSpPr>
          <p:cNvPr id="39" name="TextBox 38"/>
          <p:cNvSpPr txBox="1"/>
          <p:nvPr/>
        </p:nvSpPr>
        <p:spPr>
          <a:xfrm>
            <a:off x="2327564" y="2018805"/>
            <a:ext cx="1757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1000 – 2500кВА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349336" y="3216234"/>
            <a:ext cx="1757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1000 – 2500кВА</a:t>
            </a:r>
            <a:endParaRPr lang="en-US" sz="1400" dirty="0"/>
          </a:p>
        </p:txBody>
      </p:sp>
      <p:sp>
        <p:nvSpPr>
          <p:cNvPr id="55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6"/>
          <p:cNvGrpSpPr/>
          <p:nvPr/>
        </p:nvGrpSpPr>
        <p:grpSpPr>
          <a:xfrm>
            <a:off x="3682778" y="1937211"/>
            <a:ext cx="3144878" cy="4607168"/>
            <a:chOff x="279619" y="1881552"/>
            <a:chExt cx="3144878" cy="4607168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1650034" y="1881552"/>
              <a:ext cx="403760" cy="661452"/>
              <a:chOff x="618" y="3440"/>
              <a:chExt cx="107" cy="162"/>
            </a:xfrm>
          </p:grpSpPr>
          <p:sp>
            <p:nvSpPr>
              <p:cNvPr id="38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88"/>
            <p:cNvGrpSpPr/>
            <p:nvPr/>
          </p:nvGrpSpPr>
          <p:grpSpPr>
            <a:xfrm>
              <a:off x="1625823" y="3152209"/>
              <a:ext cx="459674" cy="690937"/>
              <a:chOff x="1867890" y="2203700"/>
              <a:chExt cx="685800" cy="1040433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57" name="Straight Connector 56"/>
            <p:cNvCxnSpPr>
              <a:stCxn id="56" idx="0"/>
              <a:endCxn id="39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hape 59"/>
            <p:cNvCxnSpPr/>
            <p:nvPr/>
          </p:nvCxnSpPr>
          <p:spPr bwMode="auto">
            <a:xfrm rot="10800000" flipH="1" flipV="1">
              <a:off x="2076615" y="3659835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70" name="Straight Connector 69"/>
            <p:cNvCxnSpPr>
              <a:stCxn id="68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hape 70"/>
            <p:cNvCxnSpPr>
              <a:endCxn id="67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>
              <a:stCxn id="69" idx="1"/>
              <a:endCxn id="68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Rectangle 76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78" name="Shape 77"/>
            <p:cNvCxnSpPr>
              <a:endCxn id="77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Rectangle 93"/>
            <p:cNvSpPr/>
            <p:nvPr/>
          </p:nvSpPr>
          <p:spPr bwMode="auto">
            <a:xfrm>
              <a:off x="2236963" y="4051512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95" name="Shape 94"/>
            <p:cNvCxnSpPr/>
            <p:nvPr/>
          </p:nvCxnSpPr>
          <p:spPr bwMode="auto">
            <a:xfrm rot="5400000">
              <a:off x="2195997" y="4694596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hape 95"/>
            <p:cNvCxnSpPr/>
            <p:nvPr/>
          </p:nvCxnSpPr>
          <p:spPr bwMode="auto">
            <a:xfrm rot="5400000">
              <a:off x="2039889" y="4856542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 bwMode="auto">
            <a:xfrm>
              <a:off x="3038512" y="6043687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1"/>
              <a:endCxn id="69" idx="3"/>
            </p:cNvCxnSpPr>
            <p:nvPr/>
          </p:nvCxnSpPr>
          <p:spPr bwMode="auto">
            <a:xfrm rot="10800000">
              <a:off x="2453110" y="6263136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>
              <a:stCxn id="98" idx="0"/>
            </p:cNvCxnSpPr>
            <p:nvPr/>
          </p:nvCxnSpPr>
          <p:spPr bwMode="auto">
            <a:xfrm rot="16200000" flipV="1">
              <a:off x="2394766" y="5246166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40"/>
          <p:cNvGrpSpPr/>
          <p:nvPr/>
        </p:nvGrpSpPr>
        <p:grpSpPr>
          <a:xfrm>
            <a:off x="7263949" y="1949706"/>
            <a:ext cx="418234" cy="661452"/>
            <a:chOff x="7263949" y="1949706"/>
            <a:chExt cx="418234" cy="661452"/>
          </a:xfrm>
        </p:grpSpPr>
        <p:sp>
          <p:nvSpPr>
            <p:cNvPr id="29" name="Oval 27"/>
            <p:cNvSpPr>
              <a:spLocks noChangeArrowheads="1"/>
            </p:cNvSpPr>
            <p:nvPr/>
          </p:nvSpPr>
          <p:spPr bwMode="auto">
            <a:xfrm flipH="1">
              <a:off x="7263949" y="1949706"/>
              <a:ext cx="418234" cy="3960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 flipH="1">
              <a:off x="7263949" y="2215103"/>
              <a:ext cx="418234" cy="39605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93"/>
          <p:cNvGrpSpPr/>
          <p:nvPr/>
        </p:nvGrpSpPr>
        <p:grpSpPr>
          <a:xfrm>
            <a:off x="7234385" y="3101405"/>
            <a:ext cx="459674" cy="690937"/>
            <a:chOff x="1867890" y="2203700"/>
            <a:chExt cx="685800" cy="1040433"/>
          </a:xfrm>
          <a:solidFill>
            <a:srgbClr val="FF0000"/>
          </a:solidFill>
        </p:grpSpPr>
        <p:sp>
          <p:nvSpPr>
            <p:cNvPr id="32" name="Rectangle 31"/>
            <p:cNvSpPr/>
            <p:nvPr/>
          </p:nvSpPr>
          <p:spPr bwMode="auto">
            <a:xfrm>
              <a:off x="1905000" y="2513440"/>
              <a:ext cx="619125" cy="730693"/>
            </a:xfrm>
            <a:prstGeom prst="rect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1867890" y="2203700"/>
              <a:ext cx="685800" cy="696512"/>
            </a:xfrm>
            <a:prstGeom prst="ellipse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cxnSp>
        <p:nvCxnSpPr>
          <p:cNvPr id="34" name="Straight Connector 33"/>
          <p:cNvCxnSpPr>
            <a:stCxn id="33" idx="0"/>
            <a:endCxn id="30" idx="4"/>
          </p:cNvCxnSpPr>
          <p:nvPr/>
        </p:nvCxnSpPr>
        <p:spPr bwMode="auto">
          <a:xfrm rot="5400000" flipH="1" flipV="1">
            <a:off x="7223521" y="2851860"/>
            <a:ext cx="490247" cy="884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hape 123"/>
          <p:cNvCxnSpPr/>
          <p:nvPr/>
        </p:nvCxnSpPr>
        <p:spPr bwMode="auto">
          <a:xfrm rot="10800000" flipV="1">
            <a:off x="564544" y="3792341"/>
            <a:ext cx="6902213" cy="191261"/>
          </a:xfrm>
          <a:prstGeom prst="bentConnector3">
            <a:avLst>
              <a:gd name="adj1" fmla="val -112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106"/>
          <p:cNvGrpSpPr/>
          <p:nvPr/>
        </p:nvGrpSpPr>
        <p:grpSpPr>
          <a:xfrm>
            <a:off x="312750" y="1930586"/>
            <a:ext cx="3144878" cy="4607168"/>
            <a:chOff x="279619" y="1881552"/>
            <a:chExt cx="3144878" cy="4607168"/>
          </a:xfrm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1650034" y="1881573"/>
              <a:ext cx="403760" cy="661453"/>
              <a:chOff x="618" y="3440"/>
              <a:chExt cx="107" cy="162"/>
            </a:xfrm>
          </p:grpSpPr>
          <p:sp>
            <p:nvSpPr>
              <p:cNvPr id="73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88"/>
            <p:cNvGrpSpPr/>
            <p:nvPr/>
          </p:nvGrpSpPr>
          <p:grpSpPr>
            <a:xfrm>
              <a:off x="1625820" y="3152209"/>
              <a:ext cx="459673" cy="690937"/>
              <a:chOff x="1867890" y="2203700"/>
              <a:chExt cx="685800" cy="1040433"/>
            </a:xfrm>
          </p:grpSpPr>
          <p:sp>
            <p:nvSpPr>
              <p:cNvPr id="66" name="Rectangle 65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1</a:t>
                </a:r>
              </a:p>
            </p:txBody>
          </p:sp>
        </p:grpSp>
        <p:cxnSp>
          <p:nvCxnSpPr>
            <p:cNvPr id="42" name="Straight Connector 41"/>
            <p:cNvCxnSpPr>
              <a:stCxn id="72" idx="0"/>
              <a:endCxn id="75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hape 59"/>
            <p:cNvCxnSpPr/>
            <p:nvPr/>
          </p:nvCxnSpPr>
          <p:spPr bwMode="auto">
            <a:xfrm rot="10800000" flipH="1" flipV="1">
              <a:off x="2076615" y="3659835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Rectangle 44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r>
                <a:rPr lang="en-US" sz="1050" dirty="0" smtClean="0"/>
                <a:t>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49" name="Straight Connector 48"/>
            <p:cNvCxnSpPr>
              <a:stCxn id="47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hape 49"/>
            <p:cNvCxnSpPr>
              <a:endCxn id="46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>
              <a:stCxn id="48" idx="1"/>
              <a:endCxn id="47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Rectangle 51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53" name="Shape 52"/>
            <p:cNvCxnSpPr>
              <a:endCxn id="52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4" name="Rectangle 53"/>
            <p:cNvSpPr/>
            <p:nvPr/>
          </p:nvSpPr>
          <p:spPr bwMode="auto">
            <a:xfrm>
              <a:off x="2236963" y="4051512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58" name="Shape 57"/>
            <p:cNvCxnSpPr/>
            <p:nvPr/>
          </p:nvCxnSpPr>
          <p:spPr bwMode="auto">
            <a:xfrm rot="5400000">
              <a:off x="2195997" y="4694596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hape 58"/>
            <p:cNvCxnSpPr/>
            <p:nvPr/>
          </p:nvCxnSpPr>
          <p:spPr bwMode="auto">
            <a:xfrm rot="5400000">
              <a:off x="2039889" y="4856542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Rectangle 60"/>
            <p:cNvSpPr/>
            <p:nvPr/>
          </p:nvSpPr>
          <p:spPr bwMode="auto">
            <a:xfrm>
              <a:off x="3038512" y="6043687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62" name="Straight Connector 61"/>
            <p:cNvCxnSpPr>
              <a:stCxn id="61" idx="1"/>
              <a:endCxn id="48" idx="3"/>
            </p:cNvCxnSpPr>
            <p:nvPr/>
          </p:nvCxnSpPr>
          <p:spPr bwMode="auto">
            <a:xfrm rot="10800000">
              <a:off x="2453110" y="6263136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61" idx="0"/>
            </p:cNvCxnSpPr>
            <p:nvPr/>
          </p:nvCxnSpPr>
          <p:spPr bwMode="auto">
            <a:xfrm rot="16200000" flipV="1">
              <a:off x="2394766" y="5246166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80" name="Straight Connector 79"/>
          <p:cNvCxnSpPr/>
          <p:nvPr/>
        </p:nvCxnSpPr>
        <p:spPr bwMode="auto">
          <a:xfrm rot="5400000">
            <a:off x="5932838" y="4034746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 rot="5400000">
            <a:off x="3793300" y="4032766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 rot="5400000">
            <a:off x="2677020" y="4026829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rot="5400000">
            <a:off x="515710" y="4026827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6"/>
          <p:cNvGrpSpPr/>
          <p:nvPr/>
        </p:nvGrpSpPr>
        <p:grpSpPr>
          <a:xfrm>
            <a:off x="3682778" y="1937211"/>
            <a:ext cx="3144878" cy="4607168"/>
            <a:chOff x="279619" y="1881552"/>
            <a:chExt cx="3144878" cy="4607168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1650034" y="1881552"/>
              <a:ext cx="403760" cy="661452"/>
              <a:chOff x="618" y="3440"/>
              <a:chExt cx="107" cy="162"/>
            </a:xfrm>
          </p:grpSpPr>
          <p:sp>
            <p:nvSpPr>
              <p:cNvPr id="38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88"/>
            <p:cNvGrpSpPr/>
            <p:nvPr/>
          </p:nvGrpSpPr>
          <p:grpSpPr>
            <a:xfrm>
              <a:off x="1625823" y="3152209"/>
              <a:ext cx="459674" cy="690937"/>
              <a:chOff x="1867890" y="2203700"/>
              <a:chExt cx="685800" cy="1040433"/>
            </a:xfrm>
          </p:grpSpPr>
          <p:sp>
            <p:nvSpPr>
              <p:cNvPr id="55" name="Rectangle 54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indent="-342900" algn="ctr"/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N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cxnSp>
          <p:nvCxnSpPr>
            <p:cNvPr id="57" name="Straight Connector 56"/>
            <p:cNvCxnSpPr>
              <a:stCxn id="56" idx="0"/>
              <a:endCxn id="39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hape 59"/>
            <p:cNvCxnSpPr/>
            <p:nvPr/>
          </p:nvCxnSpPr>
          <p:spPr bwMode="auto">
            <a:xfrm rot="10800000" flipH="1" flipV="1">
              <a:off x="2076615" y="3659835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Rectangle 63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70" name="Straight Connector 69"/>
            <p:cNvCxnSpPr>
              <a:stCxn id="68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Shape 70"/>
            <p:cNvCxnSpPr>
              <a:endCxn id="67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traight Connector 73"/>
            <p:cNvCxnSpPr>
              <a:stCxn id="69" idx="1"/>
              <a:endCxn id="68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Rectangle 76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78" name="Shape 77"/>
            <p:cNvCxnSpPr>
              <a:endCxn id="77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Rectangle 93"/>
            <p:cNvSpPr/>
            <p:nvPr/>
          </p:nvSpPr>
          <p:spPr bwMode="auto">
            <a:xfrm>
              <a:off x="2236963" y="4051512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95" name="Shape 94"/>
            <p:cNvCxnSpPr/>
            <p:nvPr/>
          </p:nvCxnSpPr>
          <p:spPr bwMode="auto">
            <a:xfrm rot="5400000">
              <a:off x="2195997" y="4694596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hape 95"/>
            <p:cNvCxnSpPr/>
            <p:nvPr/>
          </p:nvCxnSpPr>
          <p:spPr bwMode="auto">
            <a:xfrm rot="5400000">
              <a:off x="2039889" y="4856542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 bwMode="auto">
            <a:xfrm>
              <a:off x="3038512" y="6043687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99" name="Straight Connector 98"/>
            <p:cNvCxnSpPr>
              <a:stCxn id="98" idx="1"/>
              <a:endCxn id="69" idx="3"/>
            </p:cNvCxnSpPr>
            <p:nvPr/>
          </p:nvCxnSpPr>
          <p:spPr bwMode="auto">
            <a:xfrm rot="10800000">
              <a:off x="2453110" y="6263136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>
              <a:stCxn id="98" idx="0"/>
            </p:cNvCxnSpPr>
            <p:nvPr/>
          </p:nvCxnSpPr>
          <p:spPr bwMode="auto">
            <a:xfrm rot="16200000" flipV="1">
              <a:off x="2394766" y="5246166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40"/>
          <p:cNvGrpSpPr/>
          <p:nvPr/>
        </p:nvGrpSpPr>
        <p:grpSpPr>
          <a:xfrm>
            <a:off x="7263949" y="1949706"/>
            <a:ext cx="418234" cy="661452"/>
            <a:chOff x="7263949" y="1949706"/>
            <a:chExt cx="418234" cy="661452"/>
          </a:xfrm>
        </p:grpSpPr>
        <p:sp>
          <p:nvSpPr>
            <p:cNvPr id="29" name="Oval 27"/>
            <p:cNvSpPr>
              <a:spLocks noChangeArrowheads="1"/>
            </p:cNvSpPr>
            <p:nvPr/>
          </p:nvSpPr>
          <p:spPr bwMode="auto">
            <a:xfrm flipH="1">
              <a:off x="7263949" y="1949706"/>
              <a:ext cx="418234" cy="39605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 flipH="1">
              <a:off x="7263949" y="2215103"/>
              <a:ext cx="418234" cy="39605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93"/>
          <p:cNvGrpSpPr/>
          <p:nvPr/>
        </p:nvGrpSpPr>
        <p:grpSpPr>
          <a:xfrm>
            <a:off x="7234385" y="3101405"/>
            <a:ext cx="459674" cy="690937"/>
            <a:chOff x="1867890" y="2203700"/>
            <a:chExt cx="685800" cy="1040433"/>
          </a:xfrm>
          <a:solidFill>
            <a:srgbClr val="FF0000"/>
          </a:solidFill>
        </p:grpSpPr>
        <p:sp>
          <p:nvSpPr>
            <p:cNvPr id="32" name="Rectangle 31"/>
            <p:cNvSpPr/>
            <p:nvPr/>
          </p:nvSpPr>
          <p:spPr bwMode="auto">
            <a:xfrm>
              <a:off x="1905000" y="2513440"/>
              <a:ext cx="619125" cy="730693"/>
            </a:xfrm>
            <a:prstGeom prst="rect">
              <a:avLst/>
            </a:prstGeom>
            <a:grpFill/>
            <a:ln w="28575" cap="flat" cmpd="sng" algn="ctr">
              <a:solidFill>
                <a:srgbClr val="00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 bwMode="auto">
            <a:xfrm>
              <a:off x="1867890" y="2203700"/>
              <a:ext cx="685800" cy="696512"/>
            </a:xfrm>
            <a:prstGeom prst="ellipse">
              <a:avLst/>
            </a:prstGeom>
            <a:grpFill/>
            <a:ln w="28575" cap="flat" cmpd="sng" algn="ctr">
              <a:solidFill>
                <a:srgbClr val="0000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+1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cxnSp>
        <p:nvCxnSpPr>
          <p:cNvPr id="34" name="Straight Connector 33"/>
          <p:cNvCxnSpPr>
            <a:stCxn id="33" idx="0"/>
            <a:endCxn id="30" idx="4"/>
          </p:cNvCxnSpPr>
          <p:nvPr/>
        </p:nvCxnSpPr>
        <p:spPr bwMode="auto">
          <a:xfrm rot="5400000" flipH="1" flipV="1">
            <a:off x="7223521" y="2851860"/>
            <a:ext cx="490247" cy="884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hape 123"/>
          <p:cNvCxnSpPr/>
          <p:nvPr/>
        </p:nvCxnSpPr>
        <p:spPr bwMode="auto">
          <a:xfrm rot="10800000" flipV="1">
            <a:off x="564544" y="3792341"/>
            <a:ext cx="6902213" cy="191261"/>
          </a:xfrm>
          <a:prstGeom prst="bentConnector3">
            <a:avLst>
              <a:gd name="adj1" fmla="val -112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106"/>
          <p:cNvGrpSpPr/>
          <p:nvPr/>
        </p:nvGrpSpPr>
        <p:grpSpPr>
          <a:xfrm>
            <a:off x="312750" y="1930586"/>
            <a:ext cx="3144878" cy="4607168"/>
            <a:chOff x="279619" y="1881552"/>
            <a:chExt cx="3144878" cy="4607168"/>
          </a:xfrm>
        </p:grpSpPr>
        <p:grpSp>
          <p:nvGrpSpPr>
            <p:cNvPr id="8" name="Group 26"/>
            <p:cNvGrpSpPr>
              <a:grpSpLocks/>
            </p:cNvGrpSpPr>
            <p:nvPr/>
          </p:nvGrpSpPr>
          <p:grpSpPr bwMode="auto">
            <a:xfrm>
              <a:off x="1650034" y="1881573"/>
              <a:ext cx="403760" cy="661453"/>
              <a:chOff x="618" y="3440"/>
              <a:chExt cx="107" cy="162"/>
            </a:xfrm>
          </p:grpSpPr>
          <p:sp>
            <p:nvSpPr>
              <p:cNvPr id="73" name="Oval 27"/>
              <p:cNvSpPr>
                <a:spLocks noChangeArrowheads="1"/>
              </p:cNvSpPr>
              <p:nvPr/>
            </p:nvSpPr>
            <p:spPr bwMode="auto">
              <a:xfrm flipH="1">
                <a:off x="618" y="3440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Oval 28"/>
              <p:cNvSpPr>
                <a:spLocks noChangeArrowheads="1"/>
              </p:cNvSpPr>
              <p:nvPr/>
            </p:nvSpPr>
            <p:spPr bwMode="auto">
              <a:xfrm flipH="1">
                <a:off x="618" y="3505"/>
                <a:ext cx="107" cy="97"/>
              </a:xfrm>
              <a:prstGeom prst="ellipse">
                <a:avLst/>
              </a:prstGeom>
              <a:noFill/>
              <a:ln w="19050">
                <a:solidFill>
                  <a:srgbClr val="00007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88"/>
            <p:cNvGrpSpPr/>
            <p:nvPr/>
          </p:nvGrpSpPr>
          <p:grpSpPr>
            <a:xfrm>
              <a:off x="1625820" y="3152209"/>
              <a:ext cx="459673" cy="690937"/>
              <a:chOff x="1867890" y="2203700"/>
              <a:chExt cx="685800" cy="1040433"/>
            </a:xfrm>
          </p:grpSpPr>
          <p:sp>
            <p:nvSpPr>
              <p:cNvPr id="66" name="Rectangle 65"/>
              <p:cNvSpPr/>
              <p:nvPr/>
            </p:nvSpPr>
            <p:spPr bwMode="auto">
              <a:xfrm>
                <a:off x="1905000" y="2513440"/>
                <a:ext cx="619125" cy="730693"/>
              </a:xfrm>
              <a:prstGeom prst="rect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1867890" y="2203700"/>
                <a:ext cx="685800" cy="696512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kumimoji="0" lang="en-US" sz="800" i="0" u="none" strike="noStrike" cap="none" normalizeH="0" baseline="0" dirty="0" smtClean="0">
                    <a:ln>
                      <a:noFill/>
                    </a:ln>
                    <a:solidFill>
                      <a:srgbClr val="19216D"/>
                    </a:solidFill>
                    <a:effectLst/>
                    <a:latin typeface="Trebuchet MS" pitchFamily="34" charset="0"/>
                  </a:rPr>
                  <a:t>1</a:t>
                </a:r>
              </a:p>
            </p:txBody>
          </p:sp>
        </p:grpSp>
        <p:cxnSp>
          <p:nvCxnSpPr>
            <p:cNvPr id="42" name="Straight Connector 41"/>
            <p:cNvCxnSpPr>
              <a:stCxn id="72" idx="0"/>
              <a:endCxn id="75" idx="4"/>
            </p:cNvCxnSpPr>
            <p:nvPr/>
          </p:nvCxnSpPr>
          <p:spPr bwMode="auto">
            <a:xfrm rot="16200000" flipV="1">
              <a:off x="1549185" y="2845734"/>
              <a:ext cx="609205" cy="374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hape 59"/>
            <p:cNvCxnSpPr/>
            <p:nvPr/>
          </p:nvCxnSpPr>
          <p:spPr bwMode="auto">
            <a:xfrm rot="10800000" flipV="1">
              <a:off x="739471" y="3666461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hape 59"/>
            <p:cNvCxnSpPr/>
            <p:nvPr/>
          </p:nvCxnSpPr>
          <p:spPr bwMode="auto">
            <a:xfrm rot="10800000" flipH="1" flipV="1">
              <a:off x="2076615" y="3659835"/>
              <a:ext cx="922644" cy="388703"/>
            </a:xfrm>
            <a:prstGeom prst="bentConnector3">
              <a:avLst>
                <a:gd name="adj1" fmla="val 99984"/>
              </a:avLst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Rectangle 44"/>
            <p:cNvSpPr/>
            <p:nvPr/>
          </p:nvSpPr>
          <p:spPr bwMode="auto">
            <a:xfrm>
              <a:off x="279619" y="4050187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r>
                <a:rPr lang="en-US" sz="1050" dirty="0" smtClean="0"/>
                <a:t>r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291695" y="5701311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Щит упр. </a:t>
              </a:r>
              <a:r>
                <a:rPr lang="ru-RU" sz="1050" dirty="0" err="1" smtClean="0"/>
                <a:t>кр</a:t>
              </a:r>
              <a:r>
                <a:rPr lang="ru-RU" sz="1050" dirty="0" smtClean="0"/>
                <a:t>. наг.</a:t>
              </a:r>
              <a:endParaRPr lang="en-US" sz="1050" dirty="0" smtClean="0"/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421210" y="6042362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1265576" y="6120631"/>
              <a:ext cx="1187534" cy="285007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Сервер</a:t>
              </a:r>
              <a:endParaRPr lang="en-US" sz="1050" dirty="0" smtClean="0"/>
            </a:p>
          </p:txBody>
        </p:sp>
        <p:cxnSp>
          <p:nvCxnSpPr>
            <p:cNvPr id="49" name="Straight Connector 48"/>
            <p:cNvCxnSpPr>
              <a:stCxn id="47" idx="0"/>
            </p:cNvCxnSpPr>
            <p:nvPr/>
          </p:nvCxnSpPr>
          <p:spPr bwMode="auto">
            <a:xfrm rot="16200000" flipV="1">
              <a:off x="-230489" y="5236888"/>
              <a:ext cx="1600078" cy="10870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hape 49"/>
            <p:cNvCxnSpPr>
              <a:endCxn id="46" idx="1"/>
            </p:cNvCxnSpPr>
            <p:nvPr/>
          </p:nvCxnSpPr>
          <p:spPr bwMode="auto">
            <a:xfrm rot="16200000" flipH="1">
              <a:off x="321082" y="4863168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50"/>
            <p:cNvCxnSpPr>
              <a:stCxn id="48" idx="1"/>
              <a:endCxn id="47" idx="3"/>
            </p:cNvCxnSpPr>
            <p:nvPr/>
          </p:nvCxnSpPr>
          <p:spPr bwMode="auto">
            <a:xfrm rot="10800000" flipV="1">
              <a:off x="728760" y="6263135"/>
              <a:ext cx="536817" cy="1744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Rectangle 51"/>
            <p:cNvSpPr/>
            <p:nvPr/>
          </p:nvSpPr>
          <p:spPr bwMode="auto">
            <a:xfrm>
              <a:off x="1293021" y="5201703"/>
              <a:ext cx="1149538" cy="264939"/>
            </a:xfrm>
            <a:prstGeom prst="rect">
              <a:avLst/>
            </a:prstGeom>
            <a:solidFill>
              <a:srgbClr val="FFC000"/>
            </a:solidFill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Мех. </a:t>
              </a:r>
              <a:r>
                <a:rPr lang="ru-RU" sz="1050" dirty="0" err="1" smtClean="0"/>
                <a:t>Нагр</a:t>
              </a:r>
              <a:r>
                <a:rPr lang="ru-RU" sz="1050" dirty="0" smtClean="0"/>
                <a:t>.</a:t>
              </a:r>
              <a:endParaRPr lang="en-US" sz="1050" dirty="0" smtClean="0"/>
            </a:p>
          </p:txBody>
        </p:sp>
        <p:cxnSp>
          <p:nvCxnSpPr>
            <p:cNvPr id="53" name="Shape 52"/>
            <p:cNvCxnSpPr>
              <a:endCxn id="52" idx="1"/>
            </p:cNvCxnSpPr>
            <p:nvPr/>
          </p:nvCxnSpPr>
          <p:spPr bwMode="auto">
            <a:xfrm rot="16200000" flipH="1">
              <a:off x="660070" y="4701222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4" name="Rectangle 53"/>
            <p:cNvSpPr/>
            <p:nvPr/>
          </p:nvSpPr>
          <p:spPr bwMode="auto">
            <a:xfrm>
              <a:off x="2236963" y="4051512"/>
              <a:ext cx="1187534" cy="397965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indent="-342900" algn="ctr"/>
              <a:r>
                <a:rPr lang="ru-RU" sz="1050" dirty="0" smtClean="0"/>
                <a:t>Выходное РУ </a:t>
              </a:r>
            </a:p>
            <a:p>
              <a:pPr marL="342900" indent="-342900" algn="ctr"/>
              <a:r>
                <a:rPr lang="ru-RU" sz="1050" dirty="0" smtClean="0"/>
                <a:t>ДР ИБП</a:t>
              </a:r>
              <a:endParaRPr lang="en-US" sz="1050" dirty="0" smtClean="0"/>
            </a:p>
          </p:txBody>
        </p:sp>
        <p:cxnSp>
          <p:nvCxnSpPr>
            <p:cNvPr id="58" name="Shape 57"/>
            <p:cNvCxnSpPr/>
            <p:nvPr/>
          </p:nvCxnSpPr>
          <p:spPr bwMode="auto">
            <a:xfrm rot="5400000">
              <a:off x="2195997" y="4694596"/>
              <a:ext cx="886022" cy="379880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hape 58"/>
            <p:cNvCxnSpPr/>
            <p:nvPr/>
          </p:nvCxnSpPr>
          <p:spPr bwMode="auto">
            <a:xfrm rot="5400000">
              <a:off x="2039889" y="4856542"/>
              <a:ext cx="1389002" cy="552224"/>
            </a:xfrm>
            <a:prstGeom prst="bentConnector2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Rectangle 60"/>
            <p:cNvSpPr/>
            <p:nvPr/>
          </p:nvSpPr>
          <p:spPr bwMode="auto">
            <a:xfrm>
              <a:off x="3038512" y="6043687"/>
              <a:ext cx="307549" cy="445033"/>
            </a:xfrm>
            <a:prstGeom prst="rect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1050" dirty="0" smtClean="0"/>
                <a:t>PDU</a:t>
              </a:r>
              <a:endParaRPr kumimoji="0" lang="en-US" sz="105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cxnSp>
          <p:nvCxnSpPr>
            <p:cNvPr id="62" name="Straight Connector 61"/>
            <p:cNvCxnSpPr>
              <a:stCxn id="61" idx="1"/>
              <a:endCxn id="48" idx="3"/>
            </p:cNvCxnSpPr>
            <p:nvPr/>
          </p:nvCxnSpPr>
          <p:spPr bwMode="auto">
            <a:xfrm rot="10800000">
              <a:off x="2453110" y="6263136"/>
              <a:ext cx="585402" cy="3069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5" name="Straight Connector 64"/>
            <p:cNvCxnSpPr>
              <a:stCxn id="61" idx="0"/>
            </p:cNvCxnSpPr>
            <p:nvPr/>
          </p:nvCxnSpPr>
          <p:spPr bwMode="auto">
            <a:xfrm rot="16200000" flipV="1">
              <a:off x="2394766" y="5246166"/>
              <a:ext cx="1592127" cy="2916"/>
            </a:xfrm>
            <a:prstGeom prst="line">
              <a:avLst/>
            </a:prstGeom>
            <a:no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80" name="Straight Connector 79"/>
          <p:cNvCxnSpPr/>
          <p:nvPr/>
        </p:nvCxnSpPr>
        <p:spPr bwMode="auto">
          <a:xfrm rot="5400000">
            <a:off x="5932838" y="4034746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 rot="5400000">
            <a:off x="3793300" y="4032766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 rot="5400000">
            <a:off x="2677020" y="4026829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rot="5400000">
            <a:off x="515710" y="4026827"/>
            <a:ext cx="126648" cy="175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2671948" y="2066306"/>
            <a:ext cx="1626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dirty="0" smtClean="0"/>
              <a:t>………………………</a:t>
            </a:r>
            <a:endParaRPr lang="en-US" sz="1600" b="0" dirty="0"/>
          </a:p>
        </p:txBody>
      </p:sp>
      <p:sp>
        <p:nvSpPr>
          <p:cNvPr id="76" name="TextBox 75"/>
          <p:cNvSpPr txBox="1"/>
          <p:nvPr/>
        </p:nvSpPr>
        <p:spPr>
          <a:xfrm>
            <a:off x="1626919" y="1211283"/>
            <a:ext cx="6175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Максимальная мощность </a:t>
            </a:r>
            <a:r>
              <a:rPr lang="ru-RU" sz="1800" dirty="0" err="1" smtClean="0"/>
              <a:t>ЦОДа</a:t>
            </a:r>
            <a:r>
              <a:rPr lang="en-US" sz="1800" dirty="0" smtClean="0"/>
              <a:t>: N x (1000 – 2500)</a:t>
            </a:r>
            <a:r>
              <a:rPr lang="ru-RU" sz="1800" dirty="0" smtClean="0"/>
              <a:t> </a:t>
            </a:r>
            <a:r>
              <a:rPr lang="ru-RU" sz="1800" dirty="0" err="1" smtClean="0"/>
              <a:t>кВА</a:t>
            </a:r>
            <a:endParaRPr lang="en-US" sz="1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4068321" y="1712644"/>
            <a:ext cx="403760" cy="661452"/>
            <a:chOff x="357" y="3385"/>
            <a:chExt cx="107" cy="162"/>
          </a:xfrm>
        </p:grpSpPr>
        <p:sp>
          <p:nvSpPr>
            <p:cNvPr id="38" name="Oval 27"/>
            <p:cNvSpPr>
              <a:spLocks noChangeArrowheads="1"/>
            </p:cNvSpPr>
            <p:nvPr/>
          </p:nvSpPr>
          <p:spPr bwMode="auto">
            <a:xfrm flipH="1">
              <a:off x="357" y="3385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Oval 28"/>
            <p:cNvSpPr>
              <a:spLocks noChangeArrowheads="1"/>
            </p:cNvSpPr>
            <p:nvPr/>
          </p:nvSpPr>
          <p:spPr bwMode="auto">
            <a:xfrm flipH="1">
              <a:off x="357" y="3450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043330" y="2982238"/>
            <a:ext cx="459674" cy="690937"/>
            <a:chOff x="397369" y="1863939"/>
            <a:chExt cx="685800" cy="1040433"/>
          </a:xfrm>
          <a:solidFill>
            <a:srgbClr val="FF0000"/>
          </a:solidFill>
        </p:grpSpPr>
        <p:sp>
          <p:nvSpPr>
            <p:cNvPr id="55" name="Rectangle 54"/>
            <p:cNvSpPr/>
            <p:nvPr/>
          </p:nvSpPr>
          <p:spPr bwMode="auto">
            <a:xfrm>
              <a:off x="434479" y="2173679"/>
              <a:ext cx="619124" cy="730693"/>
            </a:xfrm>
            <a:prstGeom prst="rect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397369" y="1863939"/>
              <a:ext cx="685800" cy="696513"/>
            </a:xfrm>
            <a:prstGeom prst="ellipse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ru-RU" sz="800" dirty="0" smtClean="0"/>
                <a:t>ДИБП</a:t>
              </a:r>
              <a:endParaRPr lang="en-US" sz="800" dirty="0" smtClean="0"/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cxnSp>
        <p:nvCxnSpPr>
          <p:cNvPr id="57" name="Straight Connector 56"/>
          <p:cNvCxnSpPr>
            <a:endCxn id="39" idx="4"/>
          </p:cNvCxnSpPr>
          <p:nvPr/>
        </p:nvCxnSpPr>
        <p:spPr bwMode="auto">
          <a:xfrm rot="16200000" flipV="1">
            <a:off x="4194065" y="2448388"/>
            <a:ext cx="156412" cy="5699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Rectangle 63"/>
          <p:cNvSpPr/>
          <p:nvPr/>
        </p:nvSpPr>
        <p:spPr bwMode="auto">
          <a:xfrm>
            <a:off x="3682778" y="4105846"/>
            <a:ext cx="1187534" cy="397965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Выходное РУ </a:t>
            </a:r>
          </a:p>
          <a:p>
            <a:pPr marL="342900" indent="-342900" algn="ctr"/>
            <a:r>
              <a:rPr lang="ru-RU" sz="1050" dirty="0" smtClean="0"/>
              <a:t>ДР ИБП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694854" y="5756970"/>
            <a:ext cx="1149538" cy="264939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Щит упр. </a:t>
            </a:r>
            <a:r>
              <a:rPr lang="ru-RU" sz="1050" dirty="0" err="1" smtClean="0"/>
              <a:t>кр</a:t>
            </a:r>
            <a:r>
              <a:rPr lang="ru-RU" sz="1050" dirty="0" smtClean="0"/>
              <a:t>. наг.</a:t>
            </a:r>
            <a:endParaRPr lang="en-US" sz="1050" dirty="0" smtClean="0"/>
          </a:p>
        </p:txBody>
      </p:sp>
      <p:sp>
        <p:nvSpPr>
          <p:cNvPr id="68" name="Rectangle 67"/>
          <p:cNvSpPr/>
          <p:nvPr/>
        </p:nvSpPr>
        <p:spPr bwMode="auto">
          <a:xfrm>
            <a:off x="3824369" y="6098021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4668735" y="6176290"/>
            <a:ext cx="1187534" cy="285007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Сервер</a:t>
            </a:r>
            <a:endParaRPr lang="en-US" sz="1050" dirty="0" smtClean="0"/>
          </a:p>
        </p:txBody>
      </p:sp>
      <p:cxnSp>
        <p:nvCxnSpPr>
          <p:cNvPr id="70" name="Straight Connector 69"/>
          <p:cNvCxnSpPr>
            <a:stCxn id="68" idx="0"/>
          </p:cNvCxnSpPr>
          <p:nvPr/>
        </p:nvCxnSpPr>
        <p:spPr bwMode="auto">
          <a:xfrm rot="16200000" flipV="1">
            <a:off x="3172670" y="5292547"/>
            <a:ext cx="1600078" cy="1087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hape 70"/>
          <p:cNvCxnSpPr>
            <a:endCxn id="67" idx="1"/>
          </p:cNvCxnSpPr>
          <p:nvPr/>
        </p:nvCxnSpPr>
        <p:spPr bwMode="auto">
          <a:xfrm rot="16200000" flipH="1">
            <a:off x="3724241" y="4918827"/>
            <a:ext cx="1389002" cy="552224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69" idx="1"/>
            <a:endCxn id="68" idx="3"/>
          </p:cNvCxnSpPr>
          <p:nvPr/>
        </p:nvCxnSpPr>
        <p:spPr bwMode="auto">
          <a:xfrm rot="10800000" flipV="1">
            <a:off x="4131919" y="6318794"/>
            <a:ext cx="536817" cy="1744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Rectangle 76"/>
          <p:cNvSpPr/>
          <p:nvPr/>
        </p:nvSpPr>
        <p:spPr bwMode="auto">
          <a:xfrm>
            <a:off x="4696180" y="5257362"/>
            <a:ext cx="1149538" cy="264939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Мех. </a:t>
            </a:r>
            <a:r>
              <a:rPr lang="ru-RU" sz="1050" dirty="0" err="1" smtClean="0"/>
              <a:t>Нагр</a:t>
            </a:r>
            <a:r>
              <a:rPr lang="ru-RU" sz="1050" dirty="0" smtClean="0"/>
              <a:t>.</a:t>
            </a:r>
            <a:endParaRPr lang="en-US" sz="1050" dirty="0" smtClean="0"/>
          </a:p>
        </p:txBody>
      </p:sp>
      <p:cxnSp>
        <p:nvCxnSpPr>
          <p:cNvPr id="78" name="Shape 77"/>
          <p:cNvCxnSpPr>
            <a:endCxn id="77" idx="1"/>
          </p:cNvCxnSpPr>
          <p:nvPr/>
        </p:nvCxnSpPr>
        <p:spPr bwMode="auto">
          <a:xfrm rot="16200000" flipH="1">
            <a:off x="4063229" y="4756881"/>
            <a:ext cx="886022" cy="379880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Rectangle 93"/>
          <p:cNvSpPr/>
          <p:nvPr/>
        </p:nvSpPr>
        <p:spPr bwMode="auto">
          <a:xfrm>
            <a:off x="5640122" y="4107171"/>
            <a:ext cx="1187534" cy="397965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Выходное РУ </a:t>
            </a:r>
          </a:p>
          <a:p>
            <a:pPr marL="342900" indent="-342900" algn="ctr"/>
            <a:r>
              <a:rPr lang="ru-RU" sz="1050" dirty="0" smtClean="0"/>
              <a:t>ДР ИБП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95" name="Shape 94"/>
          <p:cNvCxnSpPr/>
          <p:nvPr/>
        </p:nvCxnSpPr>
        <p:spPr bwMode="auto">
          <a:xfrm rot="5400000">
            <a:off x="5599156" y="4750255"/>
            <a:ext cx="886022" cy="379880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hape 95"/>
          <p:cNvCxnSpPr/>
          <p:nvPr/>
        </p:nvCxnSpPr>
        <p:spPr bwMode="auto">
          <a:xfrm rot="5400000">
            <a:off x="5443048" y="4912201"/>
            <a:ext cx="1389002" cy="552224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8" name="Rectangle 97"/>
          <p:cNvSpPr/>
          <p:nvPr/>
        </p:nvSpPr>
        <p:spPr bwMode="auto">
          <a:xfrm>
            <a:off x="6441671" y="6099346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99" name="Straight Connector 98"/>
          <p:cNvCxnSpPr>
            <a:stCxn id="98" idx="1"/>
            <a:endCxn id="69" idx="3"/>
          </p:cNvCxnSpPr>
          <p:nvPr/>
        </p:nvCxnSpPr>
        <p:spPr bwMode="auto">
          <a:xfrm rot="10800000">
            <a:off x="5856269" y="6318795"/>
            <a:ext cx="585402" cy="3069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/>
          <p:cNvCxnSpPr>
            <a:stCxn id="98" idx="0"/>
          </p:cNvCxnSpPr>
          <p:nvPr/>
        </p:nvCxnSpPr>
        <p:spPr bwMode="auto">
          <a:xfrm rot="16200000" flipV="1">
            <a:off x="5797925" y="5301825"/>
            <a:ext cx="1592127" cy="2916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Oval 27"/>
          <p:cNvSpPr>
            <a:spLocks noChangeArrowheads="1"/>
          </p:cNvSpPr>
          <p:nvPr/>
        </p:nvSpPr>
        <p:spPr bwMode="auto">
          <a:xfrm flipH="1">
            <a:off x="6024991" y="1697725"/>
            <a:ext cx="403760" cy="396055"/>
          </a:xfrm>
          <a:prstGeom prst="ellipse">
            <a:avLst/>
          </a:prstGeom>
          <a:noFill/>
          <a:ln w="19050">
            <a:solidFill>
              <a:srgbClr val="00007E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28"/>
          <p:cNvSpPr>
            <a:spLocks noChangeArrowheads="1"/>
          </p:cNvSpPr>
          <p:nvPr/>
        </p:nvSpPr>
        <p:spPr bwMode="auto">
          <a:xfrm flipH="1">
            <a:off x="6024991" y="1963122"/>
            <a:ext cx="403760" cy="396055"/>
          </a:xfrm>
          <a:prstGeom prst="ellipse">
            <a:avLst/>
          </a:prstGeom>
          <a:noFill/>
          <a:ln w="19050">
            <a:solidFill>
              <a:srgbClr val="00007E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Rectangle 33"/>
          <p:cNvSpPr/>
          <p:nvPr/>
        </p:nvSpPr>
        <p:spPr bwMode="auto">
          <a:xfrm>
            <a:off x="6025654" y="3174076"/>
            <a:ext cx="414983" cy="48524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000780" y="2968382"/>
            <a:ext cx="459674" cy="462544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ru-RU" sz="800" dirty="0" smtClean="0"/>
              <a:t>ДИБП</a:t>
            </a:r>
            <a:endParaRPr lang="en-US" sz="800" dirty="0" smtClean="0"/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+1</a:t>
            </a:r>
          </a:p>
        </p:txBody>
      </p:sp>
      <p:cxnSp>
        <p:nvCxnSpPr>
          <p:cNvPr id="36" name="Straight Connector 35"/>
          <p:cNvCxnSpPr>
            <a:stCxn id="35" idx="0"/>
          </p:cNvCxnSpPr>
          <p:nvPr/>
        </p:nvCxnSpPr>
        <p:spPr bwMode="auto">
          <a:xfrm rot="5400000" flipH="1" flipV="1">
            <a:off x="6161554" y="2895391"/>
            <a:ext cx="142055" cy="3928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stCxn id="55" idx="2"/>
            <a:endCxn id="55" idx="2"/>
          </p:cNvCxnSpPr>
          <p:nvPr/>
        </p:nvCxnSpPr>
        <p:spPr bwMode="auto">
          <a:xfrm rot="5400000">
            <a:off x="4275696" y="3673174"/>
            <a:ext cx="0" cy="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V="1">
            <a:off x="4059786" y="3877210"/>
            <a:ext cx="432672" cy="849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>
            <a:stCxn id="34" idx="2"/>
            <a:endCxn id="94" idx="0"/>
          </p:cNvCxnSpPr>
          <p:nvPr/>
        </p:nvCxnSpPr>
        <p:spPr bwMode="auto">
          <a:xfrm rot="16200000" flipH="1">
            <a:off x="6009591" y="3882873"/>
            <a:ext cx="447852" cy="743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/>
          <p:nvPr/>
        </p:nvCxnSpPr>
        <p:spPr bwMode="auto">
          <a:xfrm rot="10800000" flipV="1">
            <a:off x="4690754" y="3788229"/>
            <a:ext cx="1531917" cy="308758"/>
          </a:xfrm>
          <a:prstGeom prst="bentConnector3">
            <a:avLst>
              <a:gd name="adj1" fmla="val 99612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Elbow Connector 64"/>
          <p:cNvCxnSpPr/>
          <p:nvPr/>
        </p:nvCxnSpPr>
        <p:spPr bwMode="auto">
          <a:xfrm>
            <a:off x="4263242" y="3883231"/>
            <a:ext cx="1531916" cy="225631"/>
          </a:xfrm>
          <a:prstGeom prst="bentConnector3">
            <a:avLst>
              <a:gd name="adj1" fmla="val 101163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Rectangle 71"/>
          <p:cNvSpPr/>
          <p:nvPr/>
        </p:nvSpPr>
        <p:spPr bwMode="auto">
          <a:xfrm>
            <a:off x="3943101" y="2544770"/>
            <a:ext cx="2541816" cy="29986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Входное РУ ДР ИБП</a:t>
            </a:r>
            <a:endParaRPr lang="en-US" sz="1050" dirty="0" smtClean="0"/>
          </a:p>
        </p:txBody>
      </p:sp>
      <p:cxnSp>
        <p:nvCxnSpPr>
          <p:cNvPr id="81" name="Straight Connector 80"/>
          <p:cNvCxnSpPr>
            <a:endCxn id="56" idx="0"/>
          </p:cNvCxnSpPr>
          <p:nvPr/>
        </p:nvCxnSpPr>
        <p:spPr bwMode="auto">
          <a:xfrm rot="5400000">
            <a:off x="4208063" y="2915182"/>
            <a:ext cx="132159" cy="195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Straight Connector 84"/>
          <p:cNvCxnSpPr>
            <a:stCxn id="33" idx="4"/>
          </p:cNvCxnSpPr>
          <p:nvPr/>
        </p:nvCxnSpPr>
        <p:spPr bwMode="auto">
          <a:xfrm rot="5400000">
            <a:off x="6139638" y="2442210"/>
            <a:ext cx="170267" cy="4201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6" name="TextBox 85"/>
          <p:cNvSpPr txBox="1"/>
          <p:nvPr/>
        </p:nvSpPr>
        <p:spPr>
          <a:xfrm>
            <a:off x="4714504" y="3135086"/>
            <a:ext cx="1009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dirty="0" smtClean="0"/>
              <a:t>…………</a:t>
            </a:r>
            <a:endParaRPr lang="en-US" sz="1600" b="0" dirty="0"/>
          </a:p>
        </p:txBody>
      </p:sp>
      <p:sp>
        <p:nvSpPr>
          <p:cNvPr id="41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31569" y="1637712"/>
            <a:ext cx="3616036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Параллельная система электроснабжения имеет много преимуществ, но на уровне 0,4кВ имеет ограничение по мощности 3-4МВА</a:t>
            </a:r>
          </a:p>
          <a:p>
            <a:endParaRPr lang="ru-RU" sz="2400" dirty="0" smtClean="0"/>
          </a:p>
          <a:p>
            <a:r>
              <a:rPr lang="ru-RU" sz="2400" dirty="0" smtClean="0"/>
              <a:t>Решение</a:t>
            </a:r>
            <a:r>
              <a:rPr lang="en-US" sz="2400" dirty="0" smtClean="0"/>
              <a:t>:</a:t>
            </a:r>
          </a:p>
          <a:p>
            <a:r>
              <a:rPr lang="ru-RU" sz="2400" dirty="0" smtClean="0"/>
              <a:t>ДР ИБП и система распределения на высоком напряжении</a:t>
            </a: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8"/>
          <p:cNvGrpSpPr/>
          <p:nvPr/>
        </p:nvGrpSpPr>
        <p:grpSpPr>
          <a:xfrm>
            <a:off x="4043330" y="2982238"/>
            <a:ext cx="459674" cy="690937"/>
            <a:chOff x="397369" y="1863939"/>
            <a:chExt cx="685800" cy="1040433"/>
          </a:xfrm>
          <a:solidFill>
            <a:srgbClr val="FF0000"/>
          </a:solidFill>
        </p:grpSpPr>
        <p:sp>
          <p:nvSpPr>
            <p:cNvPr id="55" name="Rectangle 54"/>
            <p:cNvSpPr/>
            <p:nvPr/>
          </p:nvSpPr>
          <p:spPr bwMode="auto">
            <a:xfrm>
              <a:off x="434479" y="2173679"/>
              <a:ext cx="619124" cy="730693"/>
            </a:xfrm>
            <a:prstGeom prst="rect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endPara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397369" y="1863939"/>
              <a:ext cx="685800" cy="696513"/>
            </a:xfrm>
            <a:prstGeom prst="ellipse">
              <a:avLst/>
            </a:prstGeom>
            <a:grpFill/>
            <a:ln w="28575" cap="flat" cmpd="sng" algn="ctr">
              <a:solidFill>
                <a:srgbClr val="00007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DRUPS</a:t>
              </a:r>
            </a:p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C0AA6F"/>
                </a:buClr>
                <a:buSzPct val="70000"/>
                <a:buFont typeface="Webdings" pitchFamily="18" charset="2"/>
                <a:buNone/>
                <a:tabLst/>
              </a:pPr>
              <a:r>
                <a:rPr lang="en-US" sz="800" dirty="0" smtClean="0"/>
                <a:t>N</a:t>
              </a:r>
              <a:endPara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endParaRPr>
            </a:p>
          </p:txBody>
        </p:sp>
      </p:grpSp>
      <p:sp>
        <p:nvSpPr>
          <p:cNvPr id="64" name="Rectangle 63"/>
          <p:cNvSpPr/>
          <p:nvPr/>
        </p:nvSpPr>
        <p:spPr bwMode="auto">
          <a:xfrm>
            <a:off x="3682778" y="4105846"/>
            <a:ext cx="1187534" cy="397965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Выходное РУ </a:t>
            </a:r>
          </a:p>
          <a:p>
            <a:pPr marL="342900" indent="-342900" algn="ctr"/>
            <a:r>
              <a:rPr lang="ru-RU" sz="1050" dirty="0" smtClean="0"/>
              <a:t>ДР ИБП</a:t>
            </a:r>
            <a:endParaRPr kumimoji="0" lang="en-US" sz="1050" i="0" u="none" strike="noStrike" cap="none" normalizeH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694854" y="5756970"/>
            <a:ext cx="1149538" cy="264939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Щит упр. </a:t>
            </a:r>
            <a:r>
              <a:rPr lang="ru-RU" sz="1050" dirty="0" err="1" smtClean="0"/>
              <a:t>кр</a:t>
            </a:r>
            <a:r>
              <a:rPr lang="ru-RU" sz="1050" dirty="0" smtClean="0"/>
              <a:t>. наг.</a:t>
            </a:r>
            <a:endParaRPr lang="en-US" sz="1050" dirty="0" smtClean="0"/>
          </a:p>
        </p:txBody>
      </p:sp>
      <p:sp>
        <p:nvSpPr>
          <p:cNvPr id="68" name="Rectangle 67"/>
          <p:cNvSpPr/>
          <p:nvPr/>
        </p:nvSpPr>
        <p:spPr bwMode="auto">
          <a:xfrm>
            <a:off x="3824369" y="6098021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4668735" y="6176290"/>
            <a:ext cx="1187534" cy="285007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Сервер</a:t>
            </a:r>
            <a:endParaRPr lang="en-US" sz="1050" dirty="0" smtClean="0"/>
          </a:p>
        </p:txBody>
      </p:sp>
      <p:cxnSp>
        <p:nvCxnSpPr>
          <p:cNvPr id="71" name="Shape 70"/>
          <p:cNvCxnSpPr>
            <a:stCxn id="50" idx="4"/>
            <a:endCxn id="67" idx="1"/>
          </p:cNvCxnSpPr>
          <p:nvPr/>
        </p:nvCxnSpPr>
        <p:spPr bwMode="auto">
          <a:xfrm rot="16200000" flipH="1">
            <a:off x="4108330" y="5302916"/>
            <a:ext cx="605890" cy="567157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>
            <a:stCxn id="69" idx="1"/>
            <a:endCxn id="68" idx="3"/>
          </p:cNvCxnSpPr>
          <p:nvPr/>
        </p:nvCxnSpPr>
        <p:spPr bwMode="auto">
          <a:xfrm rot="10800000" flipV="1">
            <a:off x="4131919" y="6318794"/>
            <a:ext cx="536817" cy="1744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Rectangle 76"/>
          <p:cNvSpPr/>
          <p:nvPr/>
        </p:nvSpPr>
        <p:spPr bwMode="auto">
          <a:xfrm>
            <a:off x="4696180" y="5257362"/>
            <a:ext cx="1149538" cy="264939"/>
          </a:xfrm>
          <a:prstGeom prst="rect">
            <a:avLst/>
          </a:prstGeom>
          <a:solidFill>
            <a:srgbClr val="FFC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Мех. </a:t>
            </a:r>
            <a:r>
              <a:rPr lang="ru-RU" sz="1050" dirty="0" err="1" smtClean="0"/>
              <a:t>Нагр</a:t>
            </a:r>
            <a:r>
              <a:rPr lang="ru-RU" sz="1050" dirty="0" smtClean="0"/>
              <a:t>.</a:t>
            </a:r>
            <a:endParaRPr lang="en-US" sz="1050" dirty="0" smtClean="0"/>
          </a:p>
        </p:txBody>
      </p:sp>
      <p:sp>
        <p:nvSpPr>
          <p:cNvPr id="94" name="Rectangle 93"/>
          <p:cNvSpPr/>
          <p:nvPr/>
        </p:nvSpPr>
        <p:spPr bwMode="auto">
          <a:xfrm>
            <a:off x="5640122" y="4107171"/>
            <a:ext cx="1187534" cy="397965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Выходное РУ </a:t>
            </a:r>
          </a:p>
          <a:p>
            <a:pPr marL="342900" indent="-342900" algn="ctr"/>
            <a:r>
              <a:rPr lang="ru-RU" sz="1050" dirty="0" smtClean="0"/>
              <a:t>ДР ИБП</a:t>
            </a:r>
            <a:endParaRPr kumimoji="0" lang="en-US" sz="1050" i="0" u="none" strike="noStrike" cap="none" normalizeH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6441671" y="6099346"/>
            <a:ext cx="307549" cy="44503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1050" dirty="0" smtClean="0"/>
              <a:t>PDU</a:t>
            </a:r>
            <a:endParaRPr kumimoji="0" lang="en-US" sz="1050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cxnSp>
        <p:nvCxnSpPr>
          <p:cNvPr id="99" name="Straight Connector 98"/>
          <p:cNvCxnSpPr>
            <a:stCxn id="98" idx="1"/>
            <a:endCxn id="69" idx="3"/>
          </p:cNvCxnSpPr>
          <p:nvPr/>
        </p:nvCxnSpPr>
        <p:spPr bwMode="auto">
          <a:xfrm rot="10800000">
            <a:off x="5856269" y="6318795"/>
            <a:ext cx="585402" cy="3069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6025654" y="3174076"/>
            <a:ext cx="414983" cy="485243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rgbClr val="19216D"/>
              </a:solidFill>
              <a:effectLst/>
              <a:latin typeface="Trebuchet MS" pitchFamily="34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6000780" y="2968382"/>
            <a:ext cx="459674" cy="462544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lang="en-US" sz="800" dirty="0" smtClean="0"/>
              <a:t>DRUPS</a:t>
            </a: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AA6F"/>
              </a:buClr>
              <a:buSzPct val="70000"/>
              <a:buFont typeface="Webdings" pitchFamily="18" charset="2"/>
              <a:buNone/>
              <a:tabLst/>
            </a:pPr>
            <a:r>
              <a:rPr kumimoji="0" lang="en-US" sz="800" i="0" u="none" strike="noStrike" cap="none" normalizeH="0" baseline="0" dirty="0" smtClean="0">
                <a:ln>
                  <a:noFill/>
                </a:ln>
                <a:solidFill>
                  <a:srgbClr val="19216D"/>
                </a:solidFill>
                <a:effectLst/>
                <a:latin typeface="Trebuchet MS" pitchFamily="34" charset="0"/>
              </a:rPr>
              <a:t>+1</a:t>
            </a:r>
          </a:p>
        </p:txBody>
      </p:sp>
      <p:cxnSp>
        <p:nvCxnSpPr>
          <p:cNvPr id="36" name="Straight Connector 35"/>
          <p:cNvCxnSpPr>
            <a:stCxn id="35" idx="0"/>
          </p:cNvCxnSpPr>
          <p:nvPr/>
        </p:nvCxnSpPr>
        <p:spPr bwMode="auto">
          <a:xfrm rot="5400000" flipH="1" flipV="1">
            <a:off x="6161554" y="2895391"/>
            <a:ext cx="142055" cy="3928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>
            <a:stCxn id="55" idx="2"/>
            <a:endCxn id="55" idx="2"/>
          </p:cNvCxnSpPr>
          <p:nvPr/>
        </p:nvCxnSpPr>
        <p:spPr bwMode="auto">
          <a:xfrm rot="5400000">
            <a:off x="4275696" y="3673174"/>
            <a:ext cx="0" cy="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V="1">
            <a:off x="4059786" y="3877210"/>
            <a:ext cx="432672" cy="849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>
            <a:stCxn id="34" idx="2"/>
            <a:endCxn id="94" idx="0"/>
          </p:cNvCxnSpPr>
          <p:nvPr/>
        </p:nvCxnSpPr>
        <p:spPr bwMode="auto">
          <a:xfrm rot="16200000" flipH="1">
            <a:off x="6009591" y="3882873"/>
            <a:ext cx="447852" cy="743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/>
          <p:nvPr/>
        </p:nvCxnSpPr>
        <p:spPr bwMode="auto">
          <a:xfrm rot="10800000" flipV="1">
            <a:off x="4690754" y="3788229"/>
            <a:ext cx="1531917" cy="308758"/>
          </a:xfrm>
          <a:prstGeom prst="bentConnector3">
            <a:avLst>
              <a:gd name="adj1" fmla="val 99612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Elbow Connector 64"/>
          <p:cNvCxnSpPr/>
          <p:nvPr/>
        </p:nvCxnSpPr>
        <p:spPr bwMode="auto">
          <a:xfrm>
            <a:off x="4263242" y="3883231"/>
            <a:ext cx="1531916" cy="225631"/>
          </a:xfrm>
          <a:prstGeom prst="bentConnector3">
            <a:avLst>
              <a:gd name="adj1" fmla="val 101163"/>
            </a:avLst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Rectangle 71"/>
          <p:cNvSpPr/>
          <p:nvPr/>
        </p:nvSpPr>
        <p:spPr bwMode="auto">
          <a:xfrm>
            <a:off x="3943101" y="2544770"/>
            <a:ext cx="2541816" cy="299863"/>
          </a:xfrm>
          <a:prstGeom prst="rect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ctr"/>
            <a:r>
              <a:rPr lang="ru-RU" sz="1050" dirty="0" smtClean="0"/>
              <a:t>Входное РУ ДР ИБП</a:t>
            </a:r>
            <a:endParaRPr lang="en-US" sz="1050" dirty="0" smtClean="0"/>
          </a:p>
        </p:txBody>
      </p:sp>
      <p:cxnSp>
        <p:nvCxnSpPr>
          <p:cNvPr id="81" name="Straight Connector 80"/>
          <p:cNvCxnSpPr>
            <a:endCxn id="56" idx="0"/>
          </p:cNvCxnSpPr>
          <p:nvPr/>
        </p:nvCxnSpPr>
        <p:spPr bwMode="auto">
          <a:xfrm rot="5400000">
            <a:off x="4208063" y="2915182"/>
            <a:ext cx="132159" cy="195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6" name="TextBox 85"/>
          <p:cNvSpPr txBox="1"/>
          <p:nvPr/>
        </p:nvSpPr>
        <p:spPr>
          <a:xfrm>
            <a:off x="4714504" y="3135086"/>
            <a:ext cx="1009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dirty="0" smtClean="0"/>
              <a:t>…………</a:t>
            </a:r>
            <a:endParaRPr lang="en-US" sz="1600" b="0" dirty="0"/>
          </a:p>
        </p:txBody>
      </p:sp>
      <p:cxnSp>
        <p:nvCxnSpPr>
          <p:cNvPr id="41" name="Straight Arrow Connector 40"/>
          <p:cNvCxnSpPr/>
          <p:nvPr/>
        </p:nvCxnSpPr>
        <p:spPr bwMode="auto">
          <a:xfrm rot="16200000" flipH="1">
            <a:off x="3966359" y="2208811"/>
            <a:ext cx="629392" cy="11875"/>
          </a:xfrm>
          <a:prstGeom prst="straightConnector1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rot="16200000" flipH="1">
            <a:off x="5900060" y="2242461"/>
            <a:ext cx="629392" cy="11875"/>
          </a:xfrm>
          <a:prstGeom prst="straightConnector1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48" name="Group 26"/>
          <p:cNvGrpSpPr>
            <a:grpSpLocks/>
          </p:cNvGrpSpPr>
          <p:nvPr/>
        </p:nvGrpSpPr>
        <p:grpSpPr bwMode="auto">
          <a:xfrm>
            <a:off x="3925817" y="4622098"/>
            <a:ext cx="403760" cy="661452"/>
            <a:chOff x="357" y="3385"/>
            <a:chExt cx="107" cy="162"/>
          </a:xfrm>
        </p:grpSpPr>
        <p:sp>
          <p:nvSpPr>
            <p:cNvPr id="49" name="Oval 27"/>
            <p:cNvSpPr>
              <a:spLocks noChangeArrowheads="1"/>
            </p:cNvSpPr>
            <p:nvPr/>
          </p:nvSpPr>
          <p:spPr bwMode="auto">
            <a:xfrm flipH="1">
              <a:off x="357" y="3385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Oval 28"/>
            <p:cNvSpPr>
              <a:spLocks noChangeArrowheads="1"/>
            </p:cNvSpPr>
            <p:nvPr/>
          </p:nvSpPr>
          <p:spPr bwMode="auto">
            <a:xfrm flipH="1">
              <a:off x="357" y="3450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66" name="Straight Connector 65"/>
          <p:cNvCxnSpPr>
            <a:stCxn id="49" idx="0"/>
          </p:cNvCxnSpPr>
          <p:nvPr/>
        </p:nvCxnSpPr>
        <p:spPr bwMode="auto">
          <a:xfrm rot="16200000" flipV="1">
            <a:off x="4069483" y="4563883"/>
            <a:ext cx="109475" cy="6955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hape 78"/>
          <p:cNvCxnSpPr>
            <a:stCxn id="77" idx="1"/>
            <a:endCxn id="68" idx="0"/>
          </p:cNvCxnSpPr>
          <p:nvPr/>
        </p:nvCxnSpPr>
        <p:spPr bwMode="auto">
          <a:xfrm rot="10800000" flipV="1">
            <a:off x="3978144" y="5389831"/>
            <a:ext cx="718036" cy="708189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0" name="Group 26"/>
          <p:cNvGrpSpPr>
            <a:grpSpLocks/>
          </p:cNvGrpSpPr>
          <p:nvPr/>
        </p:nvGrpSpPr>
        <p:grpSpPr bwMode="auto">
          <a:xfrm>
            <a:off x="6227651" y="4596368"/>
            <a:ext cx="403760" cy="661452"/>
            <a:chOff x="357" y="3385"/>
            <a:chExt cx="107" cy="162"/>
          </a:xfrm>
        </p:grpSpPr>
        <p:sp>
          <p:nvSpPr>
            <p:cNvPr id="82" name="Oval 27"/>
            <p:cNvSpPr>
              <a:spLocks noChangeArrowheads="1"/>
            </p:cNvSpPr>
            <p:nvPr/>
          </p:nvSpPr>
          <p:spPr bwMode="auto">
            <a:xfrm flipH="1">
              <a:off x="357" y="3385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Oval 28"/>
            <p:cNvSpPr>
              <a:spLocks noChangeArrowheads="1"/>
            </p:cNvSpPr>
            <p:nvPr/>
          </p:nvSpPr>
          <p:spPr bwMode="auto">
            <a:xfrm flipH="1">
              <a:off x="357" y="3450"/>
              <a:ext cx="107" cy="97"/>
            </a:xfrm>
            <a:prstGeom prst="ellipse">
              <a:avLst/>
            </a:prstGeom>
            <a:noFill/>
            <a:ln w="19050">
              <a:solidFill>
                <a:srgbClr val="00007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87" name="Shape 86"/>
          <p:cNvCxnSpPr>
            <a:stCxn id="67" idx="3"/>
            <a:endCxn id="83" idx="4"/>
          </p:cNvCxnSpPr>
          <p:nvPr/>
        </p:nvCxnSpPr>
        <p:spPr bwMode="auto">
          <a:xfrm flipV="1">
            <a:off x="5844392" y="5257820"/>
            <a:ext cx="585139" cy="631620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hape 88"/>
          <p:cNvCxnSpPr>
            <a:stCxn id="77" idx="3"/>
            <a:endCxn id="98" idx="0"/>
          </p:cNvCxnSpPr>
          <p:nvPr/>
        </p:nvCxnSpPr>
        <p:spPr bwMode="auto">
          <a:xfrm>
            <a:off x="5845718" y="5389832"/>
            <a:ext cx="749728" cy="709514"/>
          </a:xfrm>
          <a:prstGeom prst="bentConnector2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>
            <a:stCxn id="82" idx="0"/>
          </p:cNvCxnSpPr>
          <p:nvPr/>
        </p:nvCxnSpPr>
        <p:spPr bwMode="auto">
          <a:xfrm rot="16200000" flipV="1">
            <a:off x="6355481" y="4522318"/>
            <a:ext cx="143121" cy="4980"/>
          </a:xfrm>
          <a:prstGeom prst="line">
            <a:avLst/>
          </a:prstGeom>
          <a:noFill/>
          <a:ln w="28575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/>
          <p:cNvCxnSpPr/>
          <p:nvPr/>
        </p:nvCxnSpPr>
        <p:spPr bwMode="auto">
          <a:xfrm>
            <a:off x="3966358" y="5391397"/>
            <a:ext cx="320634" cy="0"/>
          </a:xfrm>
          <a:prstGeom prst="line">
            <a:avLst/>
          </a:prstGeom>
          <a:noFill/>
          <a:ln w="44450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>
            <a:off x="6280068" y="5377542"/>
            <a:ext cx="320634" cy="0"/>
          </a:xfrm>
          <a:prstGeom prst="line">
            <a:avLst/>
          </a:prstGeom>
          <a:noFill/>
          <a:ln w="44450" cap="flat" cmpd="sng" algn="ctr">
            <a:solidFill>
              <a:srgbClr val="00007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Title 5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питания </a:t>
            </a:r>
            <a:r>
              <a:rPr lang="en-US" dirty="0" smtClean="0"/>
              <a:t>Tier III</a:t>
            </a:r>
            <a:endParaRPr lang="en-US" dirty="0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06388" y="1282700"/>
            <a:ext cx="3624344" cy="5296230"/>
          </a:xfrm>
          <a:prstGeom prst="rect">
            <a:avLst/>
          </a:prstGeom>
        </p:spPr>
        <p:txBody>
          <a:bodyPr/>
          <a:lstStyle/>
          <a:p>
            <a:pPr marL="342900" indent="-342900" algn="l" eaLnBrk="0" hangingPunct="0">
              <a:buFont typeface="Webdings" pitchFamily="18" charset="2"/>
              <a:buChar char="4"/>
              <a:defRPr/>
            </a:pPr>
            <a:r>
              <a:rPr lang="ru-RU" sz="2400" b="0" kern="0" dirty="0">
                <a:latin typeface="+mn-lt"/>
              </a:rPr>
              <a:t>Оптимизация конфигурации</a:t>
            </a:r>
            <a:endParaRPr lang="en-US" sz="2400" b="0" kern="0" dirty="0">
              <a:latin typeface="+mn-lt"/>
            </a:endParaRPr>
          </a:p>
          <a:p>
            <a:pPr marL="742950" lvl="1" indent="-285750" algn="l" eaLnBrk="0" hangingPunct="0">
              <a:buClrTx/>
              <a:buSzTx/>
              <a:buFontTx/>
              <a:buChar char="–"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Одна система ИБП для </a:t>
            </a:r>
            <a:r>
              <a:rPr lang="ru-RU" sz="1800" b="0" kern="0" dirty="0" err="1">
                <a:solidFill>
                  <a:srgbClr val="94A1C0"/>
                </a:solidFill>
                <a:latin typeface="+mn-lt"/>
              </a:rPr>
              <a:t>ЦОДа</a:t>
            </a: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 любой мощности</a:t>
            </a:r>
            <a:endParaRPr lang="en-US" sz="1800" b="0" kern="0" dirty="0">
              <a:solidFill>
                <a:srgbClr val="94A1C0"/>
              </a:solidFill>
              <a:latin typeface="+mn-lt"/>
            </a:endParaRPr>
          </a:p>
          <a:p>
            <a:pPr marL="742950" lvl="1" indent="-285750" algn="l" eaLnBrk="0" hangingPunct="0">
              <a:buClrTx/>
              <a:buSzTx/>
              <a:buFontTx/>
              <a:buChar char="–"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Центральное </a:t>
            </a:r>
          </a:p>
          <a:p>
            <a:pPr marL="742950" lvl="1" indent="-285750" algn="l" eaLnBrk="0" hangingPunct="0">
              <a:buClrTx/>
              <a:buSzTx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    резервирование</a:t>
            </a:r>
          </a:p>
          <a:p>
            <a:pPr marL="742950" lvl="1" indent="-285750" algn="l" eaLnBrk="0" hangingPunct="0">
              <a:buClrTx/>
              <a:buSzTx/>
              <a:buFontTx/>
              <a:buChar char="–"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Максимальная </a:t>
            </a:r>
          </a:p>
          <a:p>
            <a:pPr marL="742950" lvl="1" indent="-285750" algn="l" eaLnBrk="0" hangingPunct="0">
              <a:buClrTx/>
              <a:buSzTx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   </a:t>
            </a:r>
            <a:r>
              <a:rPr lang="nl-NL" sz="1800" b="0" kern="0" dirty="0">
                <a:solidFill>
                  <a:srgbClr val="94A1C0"/>
                </a:solidFill>
                <a:latin typeface="+mn-lt"/>
              </a:rPr>
              <a:t> </a:t>
            </a: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загрузка машин </a:t>
            </a:r>
          </a:p>
          <a:p>
            <a:pPr marL="742950" lvl="1" indent="-285750" algn="l" eaLnBrk="0" hangingPunct="0">
              <a:buClrTx/>
              <a:buSzTx/>
              <a:defRPr/>
            </a:pP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   </a:t>
            </a:r>
            <a:r>
              <a:rPr lang="nl-NL" sz="1800" b="0" kern="0" dirty="0">
                <a:solidFill>
                  <a:srgbClr val="94A1C0"/>
                </a:solidFill>
                <a:latin typeface="+mn-lt"/>
              </a:rPr>
              <a:t> </a:t>
            </a:r>
            <a:r>
              <a:rPr lang="ru-RU" sz="1800" b="0" kern="0" dirty="0">
                <a:solidFill>
                  <a:srgbClr val="94A1C0"/>
                </a:solidFill>
                <a:latin typeface="+mn-lt"/>
              </a:rPr>
              <a:t>ДР ИБП</a:t>
            </a:r>
          </a:p>
          <a:p>
            <a:pPr marL="342900" indent="-342900" algn="l" eaLnBrk="0" hangingPunct="0">
              <a:defRPr/>
            </a:pPr>
            <a:endParaRPr lang="en-US" b="0" kern="0" dirty="0">
              <a:latin typeface="+mn-lt"/>
            </a:endParaRPr>
          </a:p>
          <a:p>
            <a:pPr marL="342900" indent="-342900" algn="l" eaLnBrk="0" hangingPunct="0">
              <a:buFont typeface="Webdings" pitchFamily="18" charset="2"/>
              <a:buChar char="4"/>
              <a:defRPr/>
            </a:pPr>
            <a:endParaRPr lang="en-US" b="0" kern="0" dirty="0"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506946"/>
            <a:ext cx="87877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 smtClean="0"/>
              <a:t> </a:t>
            </a:r>
            <a:r>
              <a:rPr lang="en-US" sz="4800" dirty="0" smtClean="0"/>
              <a:t> </a:t>
            </a:r>
            <a:r>
              <a:rPr lang="ru-RU" sz="4800" dirty="0" smtClean="0"/>
              <a:t>Электропитание критически важных процессов </a:t>
            </a:r>
            <a:r>
              <a:rPr lang="ru-RU" sz="4800" dirty="0" err="1" smtClean="0"/>
              <a:t>ЦОДа</a:t>
            </a:r>
            <a:endParaRPr lang="en-US" sz="4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ru-RU" sz="4800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1262" y="1506946"/>
            <a:ext cx="8336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 smtClean="0"/>
              <a:t>Практик</a:t>
            </a:r>
            <a:r>
              <a:rPr lang="nl-NL" sz="4800" dirty="0" smtClean="0"/>
              <a:t>a</a:t>
            </a:r>
            <a:r>
              <a:rPr lang="ru-RU" sz="4800" dirty="0" smtClean="0"/>
              <a:t> </a:t>
            </a:r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 smtClean="0"/>
              <a:t>строительства </a:t>
            </a:r>
            <a:r>
              <a:rPr lang="ru-RU" sz="4800" dirty="0" err="1" smtClean="0"/>
              <a:t>ЦОДов</a:t>
            </a:r>
            <a:endParaRPr lang="en-US" sz="4800" dirty="0" smtClean="0"/>
          </a:p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endParaRPr lang="ru-RU" sz="4800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</a:t>
            </a:r>
            <a:r>
              <a:rPr lang="nl-NL" dirty="0" smtClean="0"/>
              <a:t>a</a:t>
            </a:r>
            <a:r>
              <a:rPr lang="ru-RU" dirty="0" smtClean="0"/>
              <a:t> строительства </a:t>
            </a:r>
            <a:r>
              <a:rPr lang="ru-RU" dirty="0" err="1" smtClean="0"/>
              <a:t>ЦОДов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7" descr="IMG_1059"/>
          <p:cNvPicPr>
            <a:picLocks noChangeAspect="1" noChangeArrowheads="1"/>
          </p:cNvPicPr>
          <p:nvPr/>
        </p:nvPicPr>
        <p:blipFill>
          <a:blip r:embed="rId2" cstate="print">
            <a:lum bright="26000"/>
          </a:blip>
          <a:srcRect r="4164"/>
          <a:stretch>
            <a:fillRect/>
          </a:stretch>
        </p:blipFill>
        <p:spPr bwMode="auto">
          <a:xfrm>
            <a:off x="723900" y="1433513"/>
            <a:ext cx="76454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1754188" y="1803400"/>
            <a:ext cx="648017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68400" tIns="68400" rIns="68400" bIns="68400" anchor="ctr"/>
          <a:lstStyle/>
          <a:p>
            <a:endParaRPr lang="en-US"/>
          </a:p>
        </p:txBody>
      </p:sp>
      <p:pic>
        <p:nvPicPr>
          <p:cNvPr id="5" name="Picture 3" descr="fujitsu_foi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2038" y="5270500"/>
            <a:ext cx="1273175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0800" y="1827213"/>
            <a:ext cx="8280400" cy="1582737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GB" sz="2000" b="1" kern="0" dirty="0">
                <a:solidFill>
                  <a:srgbClr val="F93A35"/>
                </a:solidFill>
                <a:latin typeface="Verdana" pitchFamily="34" charset="0"/>
                <a:ea typeface="+mj-ea"/>
                <a:cs typeface="+mj-cs"/>
              </a:rPr>
              <a:t>Fujitsu</a:t>
            </a:r>
            <a: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 London North </a:t>
            </a:r>
            <a:b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</a:br>
            <a: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Building Europe’s First TUI Certified </a:t>
            </a:r>
            <a:b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</a:br>
            <a: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Tier 3 Data Centre &amp; Meeting Fujitsu’s </a:t>
            </a:r>
            <a:b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</a:br>
            <a:r>
              <a:rPr lang="en-GB" sz="2000" b="1" kern="0" dirty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Energy Reduction Commitment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1966913" y="501650"/>
            <a:ext cx="64293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algn="l"/>
            <a:r>
              <a:rPr lang="ru-RU" sz="2800" dirty="0"/>
              <a:t>Примеры самой лучшей практики строительства </a:t>
            </a:r>
            <a:r>
              <a:rPr lang="ru-RU" sz="2800" dirty="0" err="1"/>
              <a:t>ЦОДов</a:t>
            </a:r>
            <a:endParaRPr lang="en-US" sz="28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84188" y="1439368"/>
            <a:ext cx="4657725" cy="2811462"/>
          </a:xfrm>
          <a:prstGeom prst="rect">
            <a:avLst/>
          </a:prstGeom>
        </p:spPr>
        <p:txBody>
          <a:bodyPr/>
          <a:lstStyle/>
          <a:p>
            <a:pPr marL="742950" lvl="1" indent="-285750" algn="l" eaLnBrk="0" hangingPunct="0">
              <a:buClrTx/>
              <a:buSzTx/>
              <a:buFontTx/>
              <a:buChar char="–"/>
              <a:defRPr/>
            </a:pPr>
            <a:endParaRPr lang="ru-RU" sz="2400" b="0" kern="0" dirty="0">
              <a:solidFill>
                <a:srgbClr val="94A1C0"/>
              </a:solidFill>
              <a:latin typeface="+mn-lt"/>
            </a:endParaRPr>
          </a:p>
          <a:p>
            <a:pPr marL="742950" lvl="1" indent="-285750" algn="l" eaLnBrk="0" hangingPunct="0">
              <a:buClrTx/>
              <a:buSzTx/>
              <a:buFontTx/>
              <a:buChar char="–"/>
              <a:defRPr/>
            </a:pPr>
            <a:r>
              <a:rPr lang="en-GB" sz="2400" b="0" kern="0" dirty="0">
                <a:solidFill>
                  <a:srgbClr val="94A1C0"/>
                </a:solidFill>
                <a:latin typeface="+mn-lt"/>
              </a:rPr>
              <a:t>Fujitsu London North (UK): </a:t>
            </a:r>
          </a:p>
          <a:p>
            <a:pPr marL="1143000" lvl="2" indent="-228600" eaLnBrk="0" hangingPunct="0">
              <a:buClrTx/>
              <a:buSzTx/>
              <a:buFontTx/>
              <a:buChar char="•"/>
              <a:defRPr/>
            </a:pPr>
            <a:r>
              <a:rPr lang="en-GB" sz="2000" b="0" kern="0" dirty="0">
                <a:solidFill>
                  <a:srgbClr val="94A1C0"/>
                </a:solidFill>
                <a:latin typeface="+mn-lt"/>
              </a:rPr>
              <a:t>PUE = 1.47 (design </a:t>
            </a:r>
            <a:r>
              <a:rPr lang="en-GB" sz="2000" b="0" kern="0" dirty="0" smtClean="0">
                <a:solidFill>
                  <a:srgbClr val="94A1C0"/>
                </a:solidFill>
                <a:latin typeface="+mn-lt"/>
              </a:rPr>
              <a:t>day,</a:t>
            </a:r>
            <a:r>
              <a:rPr lang="en-GB" sz="2000" kern="0" dirty="0" smtClean="0">
                <a:latin typeface="Verdana" pitchFamily="34" charset="0"/>
              </a:rPr>
              <a:t> </a:t>
            </a:r>
            <a:r>
              <a:rPr lang="en-GB" sz="2000" b="0" kern="0" dirty="0" smtClean="0">
                <a:solidFill>
                  <a:srgbClr val="94A1C0"/>
                </a:solidFill>
                <a:latin typeface="+mn-lt"/>
              </a:rPr>
              <a:t>lights on, no free cooling, etc)</a:t>
            </a:r>
            <a:endParaRPr lang="en-GB" sz="2000" b="0" kern="0" dirty="0">
              <a:solidFill>
                <a:srgbClr val="94A1C0"/>
              </a:solidFill>
              <a:latin typeface="+mn-lt"/>
            </a:endParaRPr>
          </a:p>
          <a:p>
            <a:pPr marL="1143000" lvl="2" indent="-228600" algn="l" eaLnBrk="0" hangingPunct="0">
              <a:buClrTx/>
              <a:buSzTx/>
              <a:buFontTx/>
              <a:buChar char="•"/>
              <a:defRPr/>
            </a:pPr>
            <a:r>
              <a:rPr lang="en-GB" sz="2000" b="0" kern="0" dirty="0">
                <a:solidFill>
                  <a:srgbClr val="94A1C0"/>
                </a:solidFill>
                <a:latin typeface="+mn-lt"/>
              </a:rPr>
              <a:t>PUE = 1.27 (average</a:t>
            </a:r>
            <a:r>
              <a:rPr lang="en-GB" sz="2000" b="0" kern="0" dirty="0" smtClean="0">
                <a:solidFill>
                  <a:srgbClr val="94A1C0"/>
                </a:solidFill>
                <a:latin typeface="+mn-lt"/>
              </a:rPr>
              <a:t>)</a:t>
            </a:r>
          </a:p>
          <a:p>
            <a:pPr marL="1143000" lvl="2" indent="-228600" eaLnBrk="0" hangingPunct="0">
              <a:buClrTx/>
              <a:buSzTx/>
              <a:buFontTx/>
              <a:buChar char="•"/>
              <a:defRPr/>
            </a:pPr>
            <a:r>
              <a:rPr lang="en-GB" sz="2000" b="0" kern="0" dirty="0" smtClean="0">
                <a:solidFill>
                  <a:srgbClr val="94A1C0"/>
                </a:solidFill>
                <a:latin typeface="+mn-lt"/>
              </a:rPr>
              <a:t>PUE =1.23 (during full free cooling in winter)</a:t>
            </a:r>
          </a:p>
          <a:p>
            <a:pPr marL="1143000" lvl="2" indent="-228600" algn="l" eaLnBrk="0" hangingPunct="0">
              <a:buClrTx/>
              <a:buSzTx/>
              <a:buFontTx/>
              <a:buChar char="•"/>
              <a:defRPr/>
            </a:pPr>
            <a:endParaRPr lang="en-GB" sz="2000" b="0" kern="0" dirty="0">
              <a:solidFill>
                <a:srgbClr val="94A1C0"/>
              </a:solidFill>
              <a:latin typeface="+mn-lt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69900" y="4614863"/>
            <a:ext cx="4591050" cy="312737"/>
          </a:xfrm>
          <a:prstGeom prst="rect">
            <a:avLst/>
          </a:prstGeom>
          <a:solidFill>
            <a:schemeClr val="bg1"/>
          </a:solidFill>
          <a:ln w="317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marL="342900" indent="-342900"/>
            <a:endParaRPr lang="en-US" sz="3600"/>
          </a:p>
        </p:txBody>
      </p:sp>
      <p:pic>
        <p:nvPicPr>
          <p:cNvPr id="1229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0975" y="3644900"/>
            <a:ext cx="374491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Rectangle 2"/>
          <p:cNvSpPr>
            <a:spLocks noChangeArrowheads="1"/>
          </p:cNvSpPr>
          <p:nvPr/>
        </p:nvSpPr>
        <p:spPr bwMode="auto">
          <a:xfrm>
            <a:off x="5181600" y="2330450"/>
            <a:ext cx="3962400" cy="461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GB" sz="2000">
                <a:solidFill>
                  <a:schemeClr val="tx1"/>
                </a:solidFill>
              </a:rPr>
              <a:t>UTI Tier III Certified DataCenter</a:t>
            </a:r>
          </a:p>
        </p:txBody>
      </p:sp>
      <p:sp>
        <p:nvSpPr>
          <p:cNvPr id="12296" name="Rectangle 3"/>
          <p:cNvSpPr>
            <a:spLocks noChangeArrowheads="1"/>
          </p:cNvSpPr>
          <p:nvPr/>
        </p:nvSpPr>
        <p:spPr bwMode="auto">
          <a:xfrm>
            <a:off x="5697538" y="2768600"/>
            <a:ext cx="298132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600">
                <a:solidFill>
                  <a:schemeClr val="tx1"/>
                </a:solidFill>
              </a:rPr>
              <a:t>7 x 1670kVA at 11 kV 50 Hz. </a:t>
            </a:r>
            <a:endParaRPr lang="ru-RU" sz="1600">
              <a:solidFill>
                <a:schemeClr val="tx1"/>
              </a:solidFill>
            </a:endParaRPr>
          </a:p>
          <a:p>
            <a:pPr eaLnBrk="0" hangingPunct="0">
              <a:buClrTx/>
              <a:buSzTx/>
              <a:buFontTx/>
              <a:buNone/>
            </a:pPr>
            <a:r>
              <a:rPr lang="en-GB" sz="1600">
                <a:solidFill>
                  <a:schemeClr val="tx1"/>
                </a:solidFill>
              </a:rPr>
              <a:t>(N+1) configuration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08000" y="4614863"/>
            <a:ext cx="4591050" cy="1838325"/>
            <a:chOff x="2373549" y="3822970"/>
            <a:chExt cx="6770451" cy="2743200"/>
          </a:xfrm>
        </p:grpSpPr>
        <p:graphicFrame>
          <p:nvGraphicFramePr>
            <p:cNvPr id="15362" name="Object 4"/>
            <p:cNvGraphicFramePr>
              <a:graphicFrameLocks noChangeAspect="1"/>
            </p:cNvGraphicFramePr>
            <p:nvPr/>
          </p:nvGraphicFramePr>
          <p:xfrm>
            <a:off x="2519363" y="3883295"/>
            <a:ext cx="6624637" cy="2682875"/>
          </p:xfrm>
          <a:graphic>
            <a:graphicData uri="http://schemas.openxmlformats.org/presentationml/2006/ole">
              <p:oleObj spid="_x0000_s91138" name="Chart" r:id="rId4" imgW="5886450" imgH="3476625" progId="Excel.Sheet.8">
                <p:embed/>
              </p:oleObj>
            </a:graphicData>
          </a:graphic>
        </p:graphicFrame>
        <p:sp>
          <p:nvSpPr>
            <p:cNvPr id="15370" name="Rectangle 5"/>
            <p:cNvSpPr>
              <a:spLocks noChangeArrowheads="1"/>
            </p:cNvSpPr>
            <p:nvPr/>
          </p:nvSpPr>
          <p:spPr bwMode="auto">
            <a:xfrm>
              <a:off x="2373549" y="3822970"/>
              <a:ext cx="6770451" cy="466928"/>
            </a:xfrm>
            <a:prstGeom prst="rect">
              <a:avLst/>
            </a:prstGeom>
            <a:solidFill>
              <a:schemeClr val="bg1"/>
            </a:solidFill>
            <a:ln w="3175" algn="ctr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 marL="342900" indent="-342900"/>
              <a:endParaRPr lang="en-US" sz="360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17666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7669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70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668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17664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65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17661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62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63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17658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59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60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7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8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17419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7420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  <a:solidFill>
            <a:srgbClr val="FFC000"/>
          </a:solidFill>
        </p:grpSpPr>
        <p:sp>
          <p:nvSpPr>
            <p:cNvPr id="17656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657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422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3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4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5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6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7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17653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54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55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9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17651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52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31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17648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9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50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17645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6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7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34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5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17436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7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8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9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0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1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2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3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4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5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6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17642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3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4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48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0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17639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0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41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52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3" name="Text Box 77"/>
          <p:cNvSpPr txBox="1">
            <a:spLocks noChangeArrowheads="1"/>
          </p:cNvSpPr>
          <p:nvPr/>
        </p:nvSpPr>
        <p:spPr bwMode="auto">
          <a:xfrm rot="-5400000">
            <a:off x="3255169" y="2420144"/>
            <a:ext cx="781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 dirty="0">
                <a:solidFill>
                  <a:schemeClr val="bg1"/>
                </a:solidFill>
              </a:rPr>
              <a:t>DRUPS 2</a:t>
            </a:r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17636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7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8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17633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4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5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58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9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0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1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3" name="Text Box 93"/>
          <p:cNvSpPr txBox="1">
            <a:spLocks noChangeArrowheads="1"/>
          </p:cNvSpPr>
          <p:nvPr/>
        </p:nvSpPr>
        <p:spPr bwMode="auto">
          <a:xfrm rot="-5400000">
            <a:off x="5361782" y="241855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 dirty="0">
                <a:solidFill>
                  <a:schemeClr val="bg1"/>
                </a:solidFill>
              </a:rPr>
              <a:t>DRUPS 6</a:t>
            </a:r>
          </a:p>
        </p:txBody>
      </p:sp>
      <p:sp>
        <p:nvSpPr>
          <p:cNvPr id="17466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7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8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69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0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1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2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3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4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5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6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77" name="Text Box 107"/>
          <p:cNvSpPr txBox="1">
            <a:spLocks noChangeArrowheads="1"/>
          </p:cNvSpPr>
          <p:nvPr/>
        </p:nvSpPr>
        <p:spPr bwMode="auto">
          <a:xfrm rot="-5400000">
            <a:off x="3761582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3</a:t>
            </a:r>
          </a:p>
        </p:txBody>
      </p:sp>
      <p:sp>
        <p:nvSpPr>
          <p:cNvPr id="17478" name="Text Box 108"/>
          <p:cNvSpPr txBox="1">
            <a:spLocks noChangeArrowheads="1"/>
          </p:cNvSpPr>
          <p:nvPr/>
        </p:nvSpPr>
        <p:spPr bwMode="auto">
          <a:xfrm rot="-5400000">
            <a:off x="4285457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4</a:t>
            </a:r>
          </a:p>
        </p:txBody>
      </p:sp>
      <p:sp>
        <p:nvSpPr>
          <p:cNvPr id="17479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80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81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2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3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4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5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6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17630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1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32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88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89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90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91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2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3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4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5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6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17627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8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9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98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99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00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01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2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3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4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5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6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7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8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09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17624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5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6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11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2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3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14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5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6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7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8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19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20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21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22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17621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2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23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24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25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26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27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28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17616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7619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20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7618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30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31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32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17613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4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5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34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35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36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37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17610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1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12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39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17607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8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9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41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17604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5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6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43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17601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2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3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17598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9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00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17595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6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7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17592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3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4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17589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0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91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17586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87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88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50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51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52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53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54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55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57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487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17583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84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85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59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0" name="Text Box 240"/>
          <p:cNvSpPr txBox="1">
            <a:spLocks noChangeArrowheads="1"/>
          </p:cNvSpPr>
          <p:nvPr/>
        </p:nvSpPr>
        <p:spPr bwMode="auto">
          <a:xfrm rot="-5400000">
            <a:off x="2726532" y="2421731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1</a:t>
            </a:r>
          </a:p>
        </p:txBody>
      </p:sp>
      <p:sp>
        <p:nvSpPr>
          <p:cNvPr id="17561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2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3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4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5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6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7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8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69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0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1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2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3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4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5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6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7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8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79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580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81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82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1" name="Group 280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63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64" name="Rectangle 263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65" name="Oval 264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66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67" name="Rectangle 266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68" name="Oval 267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69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0" name="Rectangle 269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1" name="Oval 270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3" name="Rectangle 272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4" name="Oval 273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5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6" name="Rectangle 27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7" name="Oval 27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8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9" name="Rectangle 278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0" name="Oval 279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18692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8695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96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694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18690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91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18687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8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9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18684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5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6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41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4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  <a:solidFill>
            <a:srgbClr val="FFC000"/>
          </a:solidFill>
        </p:grpSpPr>
        <p:sp>
          <p:nvSpPr>
            <p:cNvPr id="18682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683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46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7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8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9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0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1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18679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0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81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53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18677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8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55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18674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5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6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18671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2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3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58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9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18460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1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2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3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4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5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6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7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8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9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0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18668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9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70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72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4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18665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6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7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76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18662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3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4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18659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0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61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482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83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84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85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0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1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2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3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4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5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6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7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8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9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0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3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04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05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6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7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8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9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0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18656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7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8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12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3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14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15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6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7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8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19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0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18653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4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5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22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3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24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25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6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7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8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29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0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1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2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3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18650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1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52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35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6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37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38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39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0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1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2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3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4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5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6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18647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48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49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48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49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50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51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52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18642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8645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46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644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54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55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56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18639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40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41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58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59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60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61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18636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7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8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63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18633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4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5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65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18630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1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32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67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18627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8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9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18624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5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6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18621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2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3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18618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9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20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18615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6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7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18612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3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4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74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575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76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77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78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79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1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432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18609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0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11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83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5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6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7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8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89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0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1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2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3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4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5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6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7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8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99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00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01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02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03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604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605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606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608" name="Text Box 264"/>
          <p:cNvSpPr txBox="1">
            <a:spLocks noChangeArrowheads="1"/>
          </p:cNvSpPr>
          <p:nvPr/>
        </p:nvSpPr>
        <p:spPr bwMode="auto">
          <a:xfrm>
            <a:off x="6472052" y="2724501"/>
            <a:ext cx="2529444" cy="163121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sz="1800" dirty="0" smtClean="0"/>
              <a:t>Резервирование компонентов</a:t>
            </a:r>
            <a:r>
              <a:rPr lang="en-US" sz="1800" dirty="0" smtClean="0"/>
              <a:t> </a:t>
            </a:r>
            <a:r>
              <a:rPr lang="ru-RU" sz="1800" dirty="0" smtClean="0"/>
              <a:t>инфраструктуры</a:t>
            </a:r>
            <a:r>
              <a:rPr lang="en-US" sz="1800" dirty="0" smtClean="0"/>
              <a:t> </a:t>
            </a:r>
            <a:r>
              <a:rPr lang="en-GB" sz="1800" dirty="0" smtClean="0"/>
              <a:t>(N+1)                   </a:t>
            </a:r>
            <a:r>
              <a:rPr lang="en-GB" sz="2800" dirty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sp>
        <p:nvSpPr>
          <p:cNvPr id="265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6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7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68" name="Group 267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69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5" name="Rectangle 28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6" name="Oval 28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0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3" name="Rectangle 282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4" name="Oval 283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1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1" name="Rectangle 280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2" name="Oval 281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9" name="Rectangle 278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0" name="Oval 279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7" name="Rectangle 276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8" name="Oval 277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5" name="Rectangle 27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6" name="Oval 27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  <p:sp>
        <p:nvSpPr>
          <p:cNvPr id="731399" name="Oval 263"/>
          <p:cNvSpPr>
            <a:spLocks noChangeArrowheads="1"/>
          </p:cNvSpPr>
          <p:nvPr/>
        </p:nvSpPr>
        <p:spPr bwMode="auto">
          <a:xfrm>
            <a:off x="2062163" y="2249488"/>
            <a:ext cx="4759325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39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19718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9721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2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720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19716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17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19713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14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15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19710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11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12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5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</p:grpSpPr>
        <p:sp>
          <p:nvSpPr>
            <p:cNvPr id="19708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09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470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1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2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3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4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5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19705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06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07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7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19703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04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9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19700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01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702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19697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8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9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82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83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19484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5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6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87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88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89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0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1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2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3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4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19694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5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6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96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98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19691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2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3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00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19688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9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90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19685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6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7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06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07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08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09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4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5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6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7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8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19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20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23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24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27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28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29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0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1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2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3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4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19682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3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4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36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37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38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39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0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1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2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3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4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19679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0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81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46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47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48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49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0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1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2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3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4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5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6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57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19676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77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78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59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0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61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62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3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4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5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6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7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8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69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70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19673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74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75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72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73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74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75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76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19668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19671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2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670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78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79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80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19665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6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7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82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83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84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585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19662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3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4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87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19659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0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61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89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19656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7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8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91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19653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4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5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19650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1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52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19647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8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9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19644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5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6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19641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2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3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19638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39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40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598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599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0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1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2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3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5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456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19635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36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637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607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09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0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1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2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3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4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5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6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7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8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19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0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1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2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3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4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5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6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7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628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29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30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3447" name="Oval 263"/>
          <p:cNvSpPr>
            <a:spLocks noChangeArrowheads="1"/>
          </p:cNvSpPr>
          <p:nvPr/>
        </p:nvSpPr>
        <p:spPr bwMode="auto">
          <a:xfrm>
            <a:off x="2039938" y="3222625"/>
            <a:ext cx="4759325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32" name="Text Box 264"/>
          <p:cNvSpPr txBox="1">
            <a:spLocks noChangeArrowheads="1"/>
          </p:cNvSpPr>
          <p:nvPr/>
        </p:nvSpPr>
        <p:spPr bwMode="auto">
          <a:xfrm>
            <a:off x="6507678" y="2692317"/>
            <a:ext cx="2268187" cy="135421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GB" sz="1800" dirty="0" smtClean="0">
                <a:solidFill>
                  <a:schemeClr val="tx1"/>
                </a:solidFill>
              </a:rPr>
              <a:t>P</a:t>
            </a:r>
            <a:r>
              <a:rPr lang="ru-RU" sz="1800" dirty="0" err="1" smtClean="0"/>
              <a:t>езервн</a:t>
            </a:r>
            <a:r>
              <a:rPr lang="en-US" sz="1800" dirty="0" smtClean="0"/>
              <a:t>a</a:t>
            </a:r>
            <a:r>
              <a:rPr lang="ru-RU" sz="1800" dirty="0" smtClean="0"/>
              <a:t>я систем</a:t>
            </a:r>
            <a:r>
              <a:rPr lang="en-US" sz="1800" dirty="0" smtClean="0"/>
              <a:t>a</a:t>
            </a:r>
            <a:r>
              <a:rPr lang="ru-RU" sz="1800" dirty="0" smtClean="0"/>
              <a:t> распределения</a:t>
            </a:r>
            <a:r>
              <a:rPr lang="en-GB" sz="1800" dirty="0" smtClean="0">
                <a:solidFill>
                  <a:schemeClr val="tx1"/>
                </a:solidFill>
              </a:rPr>
              <a:t>         </a:t>
            </a:r>
            <a:r>
              <a:rPr lang="en-GB" sz="2800" dirty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sp>
        <p:nvSpPr>
          <p:cNvPr id="733449" name="Oval 265"/>
          <p:cNvSpPr>
            <a:spLocks noChangeArrowheads="1"/>
          </p:cNvSpPr>
          <p:nvPr/>
        </p:nvSpPr>
        <p:spPr bwMode="auto">
          <a:xfrm>
            <a:off x="1327150" y="5232400"/>
            <a:ext cx="1490663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3450" name="Oval 266"/>
          <p:cNvSpPr>
            <a:spLocks noChangeArrowheads="1"/>
          </p:cNvSpPr>
          <p:nvPr/>
        </p:nvSpPr>
        <p:spPr bwMode="auto">
          <a:xfrm>
            <a:off x="5984875" y="5224463"/>
            <a:ext cx="1490663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7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8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9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70" name="Group 269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71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7" name="Rectangle 286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8" name="Oval 287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5" name="Rectangle 28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6" name="Oval 28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3" name="Rectangle 282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4" name="Oval 283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1" name="Rectangle 280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2" name="Oval 281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5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9" name="Rectangle 278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0" name="Oval 279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6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7" name="Rectangle 276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8" name="Oval 277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3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3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3447" grpId="0" animBg="1"/>
      <p:bldP spid="733449" grpId="0" animBg="1"/>
      <p:bldP spid="73345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20740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0743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4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742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20738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9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20735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6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7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20732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3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34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9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  <a:solidFill>
            <a:srgbClr val="FFC000"/>
          </a:solidFill>
        </p:grpSpPr>
        <p:sp>
          <p:nvSpPr>
            <p:cNvPr id="20730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31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94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5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6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7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8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9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20727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8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9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01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20725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6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03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20722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3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4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20719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0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1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06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7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20508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1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2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3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4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5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6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7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18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20716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7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8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20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2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20713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4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5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24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5" name="Text Box 77"/>
          <p:cNvSpPr txBox="1">
            <a:spLocks noChangeArrowheads="1"/>
          </p:cNvSpPr>
          <p:nvPr/>
        </p:nvSpPr>
        <p:spPr bwMode="auto">
          <a:xfrm rot="-5400000">
            <a:off x="3255169" y="2420144"/>
            <a:ext cx="781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2</a:t>
            </a:r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20710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1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2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20707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8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9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30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1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2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3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4" name="Text Box 92"/>
          <p:cNvSpPr txBox="1">
            <a:spLocks noChangeArrowheads="1"/>
          </p:cNvSpPr>
          <p:nvPr/>
        </p:nvSpPr>
        <p:spPr bwMode="auto">
          <a:xfrm rot="-5400000">
            <a:off x="4828382" y="241855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5</a:t>
            </a:r>
          </a:p>
        </p:txBody>
      </p:sp>
      <p:sp>
        <p:nvSpPr>
          <p:cNvPr id="20535" name="Text Box 93"/>
          <p:cNvSpPr txBox="1">
            <a:spLocks noChangeArrowheads="1"/>
          </p:cNvSpPr>
          <p:nvPr/>
        </p:nvSpPr>
        <p:spPr bwMode="auto">
          <a:xfrm rot="-5400000">
            <a:off x="5361782" y="241855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6</a:t>
            </a:r>
          </a:p>
        </p:txBody>
      </p:sp>
      <p:sp>
        <p:nvSpPr>
          <p:cNvPr id="20538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9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0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1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2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3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4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5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6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7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8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9" name="Text Box 107"/>
          <p:cNvSpPr txBox="1">
            <a:spLocks noChangeArrowheads="1"/>
          </p:cNvSpPr>
          <p:nvPr/>
        </p:nvSpPr>
        <p:spPr bwMode="auto">
          <a:xfrm rot="-5400000">
            <a:off x="3761582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3</a:t>
            </a:r>
          </a:p>
        </p:txBody>
      </p:sp>
      <p:sp>
        <p:nvSpPr>
          <p:cNvPr id="20550" name="Text Box 108"/>
          <p:cNvSpPr txBox="1">
            <a:spLocks noChangeArrowheads="1"/>
          </p:cNvSpPr>
          <p:nvPr/>
        </p:nvSpPr>
        <p:spPr bwMode="auto">
          <a:xfrm rot="-5400000">
            <a:off x="4285457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4</a:t>
            </a:r>
          </a:p>
        </p:txBody>
      </p:sp>
      <p:sp>
        <p:nvSpPr>
          <p:cNvPr id="20551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52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53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4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5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6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7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8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20704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5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6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60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1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62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63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4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5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6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7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8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20701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2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3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70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1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72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73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4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5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6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7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8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9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0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1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20698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9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0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83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4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5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6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7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8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89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0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1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2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3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4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20695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6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7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96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7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98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99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00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20690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0693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4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692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02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3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4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20687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8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9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06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7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8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09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20684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5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6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11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20681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2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3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13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20678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9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0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15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20675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6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7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20672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3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4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20669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0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1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20666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7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8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20663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4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5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20660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1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2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22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23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4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5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6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7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9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0610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20657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58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59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631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2" name="Text Box 240"/>
          <p:cNvSpPr txBox="1">
            <a:spLocks noChangeArrowheads="1"/>
          </p:cNvSpPr>
          <p:nvPr/>
        </p:nvSpPr>
        <p:spPr bwMode="auto">
          <a:xfrm rot="-5400000">
            <a:off x="2726532" y="2421731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1</a:t>
            </a:r>
          </a:p>
        </p:txBody>
      </p:sp>
      <p:sp>
        <p:nvSpPr>
          <p:cNvPr id="20633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4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5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6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7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8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9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0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1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2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3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4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5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6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7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8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49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0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1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2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53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54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55" name="Text Box 263"/>
          <p:cNvSpPr txBox="1">
            <a:spLocks noChangeArrowheads="1"/>
          </p:cNvSpPr>
          <p:nvPr/>
        </p:nvSpPr>
        <p:spPr bwMode="auto">
          <a:xfrm>
            <a:off x="6474793" y="2597315"/>
            <a:ext cx="2669207" cy="163121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Ремонтно-профилактические работы без остановки</a:t>
            </a:r>
            <a:r>
              <a:rPr lang="en-US" sz="1800" dirty="0" smtClean="0">
                <a:solidFill>
                  <a:schemeClr val="tx1"/>
                </a:solidFill>
              </a:rPr>
              <a:t>           </a:t>
            </a:r>
            <a:r>
              <a:rPr lang="en-GB" sz="2800" dirty="0" smtClean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sp>
        <p:nvSpPr>
          <p:cNvPr id="735496" name="Oval 264"/>
          <p:cNvSpPr>
            <a:spLocks noChangeArrowheads="1"/>
          </p:cNvSpPr>
          <p:nvPr/>
        </p:nvSpPr>
        <p:spPr bwMode="auto">
          <a:xfrm>
            <a:off x="2063750" y="1639888"/>
            <a:ext cx="4759325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5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6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7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68" name="Group 267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69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5" name="Rectangle 28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6" name="Oval 28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0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3" name="Rectangle 282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4" name="Oval 283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1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1" name="Rectangle 280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2" name="Oval 281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9" name="Rectangle 278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0" name="Oval 279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7" name="Rectangle 276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8" name="Oval 277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5" name="Rectangle 274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6" name="Oval 275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49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21764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1767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8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766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21762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63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21759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60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61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21756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57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58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13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  <a:solidFill>
            <a:srgbClr val="FFC000"/>
          </a:solidFill>
        </p:grpSpPr>
        <p:sp>
          <p:nvSpPr>
            <p:cNvPr id="21754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755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18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9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1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2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3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21751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52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53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25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21749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50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27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21746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7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8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21743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4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5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30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1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21532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3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34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5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6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7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8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9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40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41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42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21740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1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42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44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46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21737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8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9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48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21734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5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6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21731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2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3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54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55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56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57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2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3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4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5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6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7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8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69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0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1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2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3" name="Text Box 107"/>
          <p:cNvSpPr txBox="1">
            <a:spLocks noChangeArrowheads="1"/>
          </p:cNvSpPr>
          <p:nvPr/>
        </p:nvSpPr>
        <p:spPr bwMode="auto">
          <a:xfrm rot="-5400000">
            <a:off x="3761582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3</a:t>
            </a:r>
          </a:p>
        </p:txBody>
      </p:sp>
      <p:sp>
        <p:nvSpPr>
          <p:cNvPr id="21574" name="Text Box 108"/>
          <p:cNvSpPr txBox="1">
            <a:spLocks noChangeArrowheads="1"/>
          </p:cNvSpPr>
          <p:nvPr/>
        </p:nvSpPr>
        <p:spPr bwMode="auto">
          <a:xfrm rot="-5400000">
            <a:off x="4285457" y="2424906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4</a:t>
            </a:r>
          </a:p>
        </p:txBody>
      </p:sp>
      <p:sp>
        <p:nvSpPr>
          <p:cNvPr id="21575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76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77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8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79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0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1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2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21728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9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30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84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5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86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87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8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89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0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1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2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21725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6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7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94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5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96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97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8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99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0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1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2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3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4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5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21722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3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4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07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08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09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10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1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2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3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4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5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6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7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18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21719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0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21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20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21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22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23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24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21714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1717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8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716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26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27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28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21711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12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13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30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31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32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33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21708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9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10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35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21705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6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7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37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21702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3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4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39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21699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0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701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21696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7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8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21693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4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5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21690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1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92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21687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8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9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21684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5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6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46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47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48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49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0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1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3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737536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21681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2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683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655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6" name="Text Box 240"/>
          <p:cNvSpPr txBox="1">
            <a:spLocks noChangeArrowheads="1"/>
          </p:cNvSpPr>
          <p:nvPr/>
        </p:nvSpPr>
        <p:spPr bwMode="auto">
          <a:xfrm rot="-5400000">
            <a:off x="2726532" y="2421731"/>
            <a:ext cx="781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200">
                <a:solidFill>
                  <a:schemeClr val="bg1"/>
                </a:solidFill>
              </a:rPr>
              <a:t>DRUPS 1</a:t>
            </a:r>
          </a:p>
        </p:txBody>
      </p:sp>
      <p:sp>
        <p:nvSpPr>
          <p:cNvPr id="21657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8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59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0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1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2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3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4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5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6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7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8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69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0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1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2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3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4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5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676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77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678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5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6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7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68" name="Text Box 263"/>
          <p:cNvSpPr txBox="1">
            <a:spLocks noChangeArrowheads="1"/>
          </p:cNvSpPr>
          <p:nvPr/>
        </p:nvSpPr>
        <p:spPr bwMode="auto">
          <a:xfrm>
            <a:off x="6474793" y="2597315"/>
            <a:ext cx="2669207" cy="163121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Ремонтно-профилактические работы без остановки</a:t>
            </a:r>
            <a:r>
              <a:rPr lang="en-US" sz="1800" dirty="0" smtClean="0">
                <a:solidFill>
                  <a:schemeClr val="tx1"/>
                </a:solidFill>
              </a:rPr>
              <a:t>           </a:t>
            </a:r>
            <a:r>
              <a:rPr lang="en-GB" sz="2800" dirty="0" smtClean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grpSp>
        <p:nvGrpSpPr>
          <p:cNvPr id="269" name="Group 268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70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6" name="Rectangle 28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7" name="Oval 28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1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4" name="Rectangle 283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5" name="Oval 284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2" name="Rectangle 281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3" name="Oval 282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0" name="Rectangle 279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1" name="Oval 280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8" name="Rectangle 277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9" name="Oval 278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5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6" name="Rectangle 27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7" name="Oval 27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  <p:sp>
        <p:nvSpPr>
          <p:cNvPr id="737544" name="Oval 264"/>
          <p:cNvSpPr>
            <a:spLocks noChangeArrowheads="1"/>
          </p:cNvSpPr>
          <p:nvPr/>
        </p:nvSpPr>
        <p:spPr bwMode="auto">
          <a:xfrm>
            <a:off x="2063750" y="2260600"/>
            <a:ext cx="4759325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4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22788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2791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2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790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22786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87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22783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84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85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22780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81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82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7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0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  <a:solidFill>
            <a:srgbClr val="FFC000"/>
          </a:solidFill>
        </p:grpSpPr>
        <p:sp>
          <p:nvSpPr>
            <p:cNvPr id="22778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79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542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3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4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5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22775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76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77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49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22773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74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51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22770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71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72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22767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8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9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54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5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22556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57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58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9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0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1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2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3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4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5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6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22764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5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6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68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0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22761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2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3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72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22758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9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60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22755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6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7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78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9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0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1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6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7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8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9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0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1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2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3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4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5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6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9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00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01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2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3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4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5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6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22752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3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4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08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9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10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11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2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3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4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5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6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22749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0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51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18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9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20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21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2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3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4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5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6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7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8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9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22746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47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48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31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2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33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34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5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6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7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8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9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0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1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2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22743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44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45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44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45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46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47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48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22738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2741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2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740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50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1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2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22735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6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7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54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5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6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7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22732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3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4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59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22729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0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31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61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22726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7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8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63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22723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4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5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22720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1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22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22717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8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9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22714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5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6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22711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2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3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22708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09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10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70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71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72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73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74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75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77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528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22705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06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707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79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1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2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3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4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5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6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7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8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89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0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1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2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3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4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5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6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7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8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99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700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701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702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9592" name="Oval 264"/>
          <p:cNvSpPr>
            <a:spLocks noChangeArrowheads="1"/>
          </p:cNvSpPr>
          <p:nvPr/>
        </p:nvSpPr>
        <p:spPr bwMode="auto">
          <a:xfrm>
            <a:off x="2039938" y="3316288"/>
            <a:ext cx="4759325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5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6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7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68" name="Text Box 263"/>
          <p:cNvSpPr txBox="1">
            <a:spLocks noChangeArrowheads="1"/>
          </p:cNvSpPr>
          <p:nvPr/>
        </p:nvSpPr>
        <p:spPr bwMode="auto">
          <a:xfrm>
            <a:off x="6474793" y="2597315"/>
            <a:ext cx="2669207" cy="163121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Ремонтно-профилактические работы без остановки</a:t>
            </a:r>
            <a:r>
              <a:rPr lang="en-US" sz="1800" dirty="0" smtClean="0">
                <a:solidFill>
                  <a:schemeClr val="tx1"/>
                </a:solidFill>
              </a:rPr>
              <a:t>           </a:t>
            </a:r>
            <a:r>
              <a:rPr lang="en-GB" sz="2800" dirty="0" smtClean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grpSp>
        <p:nvGrpSpPr>
          <p:cNvPr id="269" name="Group 268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70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6" name="Rectangle 28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7" name="Oval 28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1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4" name="Rectangle 283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5" name="Oval 284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2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2" name="Rectangle 281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3" name="Oval 282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0" name="Rectangle 279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1" name="Oval 280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8" name="Rectangle 277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9" name="Oval 278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5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6" name="Rectangle 27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7" name="Oval 27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6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59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Line 3"/>
          <p:cNvSpPr>
            <a:spLocks noChangeShapeType="1"/>
          </p:cNvSpPr>
          <p:nvPr/>
        </p:nvSpPr>
        <p:spPr bwMode="auto">
          <a:xfrm flipV="1">
            <a:off x="2206625" y="1930400"/>
            <a:ext cx="452913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5859463" y="5899150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22638" y="1546225"/>
            <a:ext cx="112712" cy="361950"/>
            <a:chOff x="1311" y="1525"/>
            <a:chExt cx="71" cy="228"/>
          </a:xfrm>
        </p:grpSpPr>
        <p:sp>
          <p:nvSpPr>
            <p:cNvPr id="23814" name="Line 6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3817" name="Line 8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8" name="Line 9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816" name="Line 10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 flipH="1">
            <a:off x="2730500" y="4575175"/>
            <a:ext cx="112713" cy="103188"/>
            <a:chOff x="2910" y="1323"/>
            <a:chExt cx="71" cy="65"/>
          </a:xfrm>
        </p:grpSpPr>
        <p:sp>
          <p:nvSpPr>
            <p:cNvPr id="23812" name="Line 12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13" name="Line 13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flipV="1">
            <a:off x="2519363" y="4460875"/>
            <a:ext cx="112712" cy="155575"/>
            <a:chOff x="2428" y="1274"/>
            <a:chExt cx="71" cy="98"/>
          </a:xfrm>
        </p:grpSpPr>
        <p:sp>
          <p:nvSpPr>
            <p:cNvPr id="23809" name="Line 1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10" name="Line 1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11" name="Line 1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2516188" y="1933575"/>
            <a:ext cx="112712" cy="155575"/>
            <a:chOff x="2428" y="1274"/>
            <a:chExt cx="71" cy="98"/>
          </a:xfrm>
        </p:grpSpPr>
        <p:sp>
          <p:nvSpPr>
            <p:cNvPr id="23806" name="Line 1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07" name="Line 2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08" name="Line 2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61" name="Line 22"/>
          <p:cNvSpPr>
            <a:spLocks noChangeShapeType="1"/>
          </p:cNvSpPr>
          <p:nvPr/>
        </p:nvSpPr>
        <p:spPr bwMode="auto">
          <a:xfrm flipH="1">
            <a:off x="2571750" y="2109788"/>
            <a:ext cx="0" cy="23622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4" name="Text Box 25"/>
          <p:cNvSpPr txBox="1">
            <a:spLocks noChangeArrowheads="1"/>
          </p:cNvSpPr>
          <p:nvPr/>
        </p:nvSpPr>
        <p:spPr bwMode="auto">
          <a:xfrm>
            <a:off x="500063" y="4775200"/>
            <a:ext cx="132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chemeClr val="accent2"/>
                </a:solidFill>
              </a:rPr>
              <a:t>System ‘A’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1743075" y="5380038"/>
            <a:ext cx="169863" cy="257175"/>
            <a:chOff x="618" y="3440"/>
            <a:chExt cx="107" cy="162"/>
          </a:xfrm>
        </p:grpSpPr>
        <p:sp>
          <p:nvSpPr>
            <p:cNvPr id="23804" name="Oval 27"/>
            <p:cNvSpPr>
              <a:spLocks noChangeArrowheads="1"/>
            </p:cNvSpPr>
            <p:nvPr/>
          </p:nvSpPr>
          <p:spPr bwMode="auto">
            <a:xfrm flipH="1">
              <a:off x="618" y="3440"/>
              <a:ext cx="107" cy="9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05" name="Oval 28"/>
            <p:cNvSpPr>
              <a:spLocks noChangeArrowheads="1"/>
            </p:cNvSpPr>
            <p:nvPr/>
          </p:nvSpPr>
          <p:spPr bwMode="auto">
            <a:xfrm flipH="1">
              <a:off x="618" y="3505"/>
              <a:ext cx="107" cy="9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566" name="Line 29"/>
          <p:cNvSpPr>
            <a:spLocks noChangeShapeType="1"/>
          </p:cNvSpPr>
          <p:nvPr/>
        </p:nvSpPr>
        <p:spPr bwMode="auto">
          <a:xfrm flipH="1"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7" name="Line 30"/>
          <p:cNvSpPr>
            <a:spLocks noChangeShapeType="1"/>
          </p:cNvSpPr>
          <p:nvPr/>
        </p:nvSpPr>
        <p:spPr bwMode="auto">
          <a:xfrm flipV="1">
            <a:off x="1771650" y="57356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8" name="Line 31"/>
          <p:cNvSpPr>
            <a:spLocks noChangeShapeType="1"/>
          </p:cNvSpPr>
          <p:nvPr/>
        </p:nvSpPr>
        <p:spPr bwMode="auto">
          <a:xfrm flipH="1" flipV="1">
            <a:off x="1828800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9" name="Line 32"/>
          <p:cNvSpPr>
            <a:spLocks noChangeShapeType="1"/>
          </p:cNvSpPr>
          <p:nvPr/>
        </p:nvSpPr>
        <p:spPr bwMode="auto">
          <a:xfrm flipH="1"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0" name="Line 33"/>
          <p:cNvSpPr>
            <a:spLocks noChangeShapeType="1"/>
          </p:cNvSpPr>
          <p:nvPr/>
        </p:nvSpPr>
        <p:spPr bwMode="auto">
          <a:xfrm flipV="1">
            <a:off x="1771650" y="51768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1" name="Line 34"/>
          <p:cNvSpPr>
            <a:spLocks noChangeShapeType="1"/>
          </p:cNvSpPr>
          <p:nvPr/>
        </p:nvSpPr>
        <p:spPr bwMode="auto">
          <a:xfrm flipH="1" flipV="1">
            <a:off x="1828800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1773238" y="4632325"/>
            <a:ext cx="112712" cy="155575"/>
            <a:chOff x="2428" y="1274"/>
            <a:chExt cx="71" cy="98"/>
          </a:xfrm>
        </p:grpSpPr>
        <p:sp>
          <p:nvSpPr>
            <p:cNvPr id="23801" name="Line 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02" name="Line 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03" name="Line 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3" name="Line 39"/>
          <p:cNvSpPr>
            <a:spLocks noChangeShapeType="1"/>
          </p:cNvSpPr>
          <p:nvPr/>
        </p:nvSpPr>
        <p:spPr bwMode="auto">
          <a:xfrm>
            <a:off x="1828800" y="47974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053138" y="4572000"/>
            <a:ext cx="112712" cy="103188"/>
            <a:chOff x="2910" y="1323"/>
            <a:chExt cx="71" cy="65"/>
          </a:xfrm>
        </p:grpSpPr>
        <p:sp>
          <p:nvSpPr>
            <p:cNvPr id="23799" name="Line 41"/>
            <p:cNvSpPr>
              <a:spLocks noChangeShapeType="1"/>
            </p:cNvSpPr>
            <p:nvPr/>
          </p:nvSpPr>
          <p:spPr bwMode="auto">
            <a:xfrm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800" name="Line 42"/>
            <p:cNvSpPr>
              <a:spLocks noChangeShapeType="1"/>
            </p:cNvSpPr>
            <p:nvPr/>
          </p:nvSpPr>
          <p:spPr bwMode="auto">
            <a:xfrm flipH="1" flipV="1">
              <a:off x="2910" y="1323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5" name="Line 43"/>
          <p:cNvSpPr>
            <a:spLocks noChangeShapeType="1"/>
          </p:cNvSpPr>
          <p:nvPr/>
        </p:nvSpPr>
        <p:spPr bwMode="auto">
          <a:xfrm flipH="1">
            <a:off x="6169025" y="4613275"/>
            <a:ext cx="1304925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44"/>
          <p:cNvGrpSpPr>
            <a:grpSpLocks/>
          </p:cNvGrpSpPr>
          <p:nvPr/>
        </p:nvGrpSpPr>
        <p:grpSpPr bwMode="auto">
          <a:xfrm flipH="1" flipV="1">
            <a:off x="6264275" y="4457700"/>
            <a:ext cx="112713" cy="155575"/>
            <a:chOff x="2428" y="1274"/>
            <a:chExt cx="71" cy="98"/>
          </a:xfrm>
        </p:grpSpPr>
        <p:sp>
          <p:nvSpPr>
            <p:cNvPr id="23796" name="Line 4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7" name="Line 4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8" name="Line 4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48"/>
          <p:cNvGrpSpPr>
            <a:grpSpLocks/>
          </p:cNvGrpSpPr>
          <p:nvPr/>
        </p:nvGrpSpPr>
        <p:grpSpPr bwMode="auto">
          <a:xfrm flipH="1">
            <a:off x="6267450" y="1939925"/>
            <a:ext cx="112713" cy="155575"/>
            <a:chOff x="2428" y="1274"/>
            <a:chExt cx="71" cy="98"/>
          </a:xfrm>
        </p:grpSpPr>
        <p:sp>
          <p:nvSpPr>
            <p:cNvPr id="23793" name="Line 4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4" name="Line 5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5" name="Line 5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8" name="Line 52"/>
          <p:cNvSpPr>
            <a:spLocks noChangeShapeType="1"/>
          </p:cNvSpPr>
          <p:nvPr/>
        </p:nvSpPr>
        <p:spPr bwMode="auto">
          <a:xfrm>
            <a:off x="6321425" y="2068513"/>
            <a:ext cx="0" cy="2381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79" name="Text Box 53"/>
          <p:cNvSpPr txBox="1">
            <a:spLocks noChangeArrowheads="1"/>
          </p:cNvSpPr>
          <p:nvPr/>
        </p:nvSpPr>
        <p:spPr bwMode="auto">
          <a:xfrm>
            <a:off x="7086600" y="4787900"/>
            <a:ext cx="131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1800">
                <a:solidFill>
                  <a:srgbClr val="FF0000"/>
                </a:solidFill>
              </a:rPr>
              <a:t>System ‘B’</a:t>
            </a:r>
          </a:p>
        </p:txBody>
      </p:sp>
      <p:sp>
        <p:nvSpPr>
          <p:cNvPr id="23580" name="Oval 54"/>
          <p:cNvSpPr>
            <a:spLocks noChangeArrowheads="1"/>
          </p:cNvSpPr>
          <p:nvPr/>
        </p:nvSpPr>
        <p:spPr bwMode="auto">
          <a:xfrm flipH="1">
            <a:off x="6386513" y="538003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1" name="Oval 55"/>
          <p:cNvSpPr>
            <a:spLocks noChangeArrowheads="1"/>
          </p:cNvSpPr>
          <p:nvPr/>
        </p:nvSpPr>
        <p:spPr bwMode="auto">
          <a:xfrm flipH="1">
            <a:off x="6386513" y="548322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2" name="Line 56"/>
          <p:cNvSpPr>
            <a:spLocks noChangeShapeType="1"/>
          </p:cNvSpPr>
          <p:nvPr/>
        </p:nvSpPr>
        <p:spPr bwMode="auto">
          <a:xfrm flipH="1"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3" name="Line 57"/>
          <p:cNvSpPr>
            <a:spLocks noChangeShapeType="1"/>
          </p:cNvSpPr>
          <p:nvPr/>
        </p:nvSpPr>
        <p:spPr bwMode="auto">
          <a:xfrm flipV="1">
            <a:off x="6415088" y="57356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4" name="Line 58"/>
          <p:cNvSpPr>
            <a:spLocks noChangeShapeType="1"/>
          </p:cNvSpPr>
          <p:nvPr/>
        </p:nvSpPr>
        <p:spPr bwMode="auto">
          <a:xfrm flipH="1" flipV="1">
            <a:off x="6472238" y="581818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5" name="Line 59"/>
          <p:cNvSpPr>
            <a:spLocks noChangeShapeType="1"/>
          </p:cNvSpPr>
          <p:nvPr/>
        </p:nvSpPr>
        <p:spPr bwMode="auto">
          <a:xfrm flipH="1" flipV="1">
            <a:off x="6472238" y="56435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6" name="Line 60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7" name="Line 61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8" name="Line 62"/>
          <p:cNvSpPr>
            <a:spLocks noChangeShapeType="1"/>
          </p:cNvSpPr>
          <p:nvPr/>
        </p:nvSpPr>
        <p:spPr bwMode="auto">
          <a:xfrm flipH="1" flipV="1">
            <a:off x="6472238" y="52720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89" name="Line 63"/>
          <p:cNvSpPr>
            <a:spLocks noChangeShapeType="1"/>
          </p:cNvSpPr>
          <p:nvPr/>
        </p:nvSpPr>
        <p:spPr bwMode="auto">
          <a:xfrm flipH="1"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0" name="Line 64"/>
          <p:cNvSpPr>
            <a:spLocks noChangeShapeType="1"/>
          </p:cNvSpPr>
          <p:nvPr/>
        </p:nvSpPr>
        <p:spPr bwMode="auto">
          <a:xfrm flipV="1">
            <a:off x="6415088" y="517683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65"/>
          <p:cNvGrpSpPr>
            <a:grpSpLocks/>
          </p:cNvGrpSpPr>
          <p:nvPr/>
        </p:nvGrpSpPr>
        <p:grpSpPr bwMode="auto">
          <a:xfrm flipH="1">
            <a:off x="6410325" y="4629150"/>
            <a:ext cx="112713" cy="155575"/>
            <a:chOff x="2428" y="1274"/>
            <a:chExt cx="71" cy="98"/>
          </a:xfrm>
        </p:grpSpPr>
        <p:sp>
          <p:nvSpPr>
            <p:cNvPr id="23790" name="Line 6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1" name="Line 6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92" name="Line 6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92" name="Line 69"/>
          <p:cNvSpPr>
            <a:spLocks noChangeShapeType="1"/>
          </p:cNvSpPr>
          <p:nvPr/>
        </p:nvSpPr>
        <p:spPr bwMode="auto">
          <a:xfrm>
            <a:off x="6473825" y="478790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94" name="Line 71"/>
          <p:cNvSpPr>
            <a:spLocks noChangeShapeType="1"/>
          </p:cNvSpPr>
          <p:nvPr/>
        </p:nvSpPr>
        <p:spPr bwMode="auto">
          <a:xfrm flipH="1" flipV="1">
            <a:off x="3570288" y="2894013"/>
            <a:ext cx="0" cy="8080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72"/>
          <p:cNvGrpSpPr>
            <a:grpSpLocks/>
          </p:cNvGrpSpPr>
          <p:nvPr/>
        </p:nvGrpSpPr>
        <p:grpSpPr bwMode="auto">
          <a:xfrm>
            <a:off x="3582988" y="1947863"/>
            <a:ext cx="112712" cy="155575"/>
            <a:chOff x="2428" y="1274"/>
            <a:chExt cx="71" cy="98"/>
          </a:xfrm>
        </p:grpSpPr>
        <p:sp>
          <p:nvSpPr>
            <p:cNvPr id="23787" name="Line 7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8" name="Line 7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9" name="Line 7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96" name="Line 76"/>
          <p:cNvSpPr>
            <a:spLocks noChangeShapeType="1"/>
          </p:cNvSpPr>
          <p:nvPr/>
        </p:nvSpPr>
        <p:spPr bwMode="auto">
          <a:xfrm>
            <a:off x="3644900" y="208597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4" name="Group 80"/>
          <p:cNvGrpSpPr>
            <a:grpSpLocks/>
          </p:cNvGrpSpPr>
          <p:nvPr/>
        </p:nvGrpSpPr>
        <p:grpSpPr bwMode="auto">
          <a:xfrm flipH="1">
            <a:off x="5695950" y="1944688"/>
            <a:ext cx="112713" cy="155575"/>
            <a:chOff x="2428" y="1274"/>
            <a:chExt cx="71" cy="98"/>
          </a:xfrm>
        </p:grpSpPr>
        <p:sp>
          <p:nvSpPr>
            <p:cNvPr id="23784" name="Line 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5" name="Line 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6" name="Line 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 flipH="1">
            <a:off x="5172075" y="1944688"/>
            <a:ext cx="112713" cy="155575"/>
            <a:chOff x="2428" y="1274"/>
            <a:chExt cx="71" cy="98"/>
          </a:xfrm>
        </p:grpSpPr>
        <p:sp>
          <p:nvSpPr>
            <p:cNvPr id="23781" name="Line 85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2" name="Line 86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3" name="Line 87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02" name="Line 88"/>
          <p:cNvSpPr>
            <a:spLocks noChangeShapeType="1"/>
          </p:cNvSpPr>
          <p:nvPr/>
        </p:nvSpPr>
        <p:spPr bwMode="auto">
          <a:xfrm flipH="1">
            <a:off x="5221288" y="2082800"/>
            <a:ext cx="1587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03" name="Line 89"/>
          <p:cNvSpPr>
            <a:spLocks noChangeShapeType="1"/>
          </p:cNvSpPr>
          <p:nvPr/>
        </p:nvSpPr>
        <p:spPr bwMode="auto">
          <a:xfrm>
            <a:off x="5749925" y="2082800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04" name="Line 90"/>
          <p:cNvSpPr>
            <a:spLocks noChangeShapeType="1"/>
          </p:cNvSpPr>
          <p:nvPr/>
        </p:nvSpPr>
        <p:spPr bwMode="auto">
          <a:xfrm>
            <a:off x="5684838" y="2889250"/>
            <a:ext cx="3175" cy="11318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05" name="Line 91"/>
          <p:cNvSpPr>
            <a:spLocks noChangeShapeType="1"/>
          </p:cNvSpPr>
          <p:nvPr/>
        </p:nvSpPr>
        <p:spPr bwMode="auto">
          <a:xfrm flipH="1">
            <a:off x="5154613" y="2892425"/>
            <a:ext cx="0" cy="10414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0" name="Line 96"/>
          <p:cNvSpPr>
            <a:spLocks noChangeShapeType="1"/>
          </p:cNvSpPr>
          <p:nvPr/>
        </p:nvSpPr>
        <p:spPr bwMode="auto">
          <a:xfrm flipH="1" flipV="1">
            <a:off x="4079875" y="2901950"/>
            <a:ext cx="0" cy="8540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1" name="Line 97"/>
          <p:cNvSpPr>
            <a:spLocks noChangeShapeType="1"/>
          </p:cNvSpPr>
          <p:nvPr/>
        </p:nvSpPr>
        <p:spPr bwMode="auto">
          <a:xfrm flipH="1"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2" name="Line 98"/>
          <p:cNvSpPr>
            <a:spLocks noChangeShapeType="1"/>
          </p:cNvSpPr>
          <p:nvPr/>
        </p:nvSpPr>
        <p:spPr bwMode="auto">
          <a:xfrm>
            <a:off x="409733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3" name="Line 99"/>
          <p:cNvSpPr>
            <a:spLocks noChangeShapeType="1"/>
          </p:cNvSpPr>
          <p:nvPr/>
        </p:nvSpPr>
        <p:spPr bwMode="auto">
          <a:xfrm flipH="1">
            <a:off x="415448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4" name="Line 100"/>
          <p:cNvSpPr>
            <a:spLocks noChangeShapeType="1"/>
          </p:cNvSpPr>
          <p:nvPr/>
        </p:nvSpPr>
        <p:spPr bwMode="auto">
          <a:xfrm flipH="1"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5" name="Line 101"/>
          <p:cNvSpPr>
            <a:spLocks noChangeShapeType="1"/>
          </p:cNvSpPr>
          <p:nvPr/>
        </p:nvSpPr>
        <p:spPr bwMode="auto">
          <a:xfrm>
            <a:off x="4611688" y="2006600"/>
            <a:ext cx="112712" cy="10318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6" name="Line 102"/>
          <p:cNvSpPr>
            <a:spLocks noChangeShapeType="1"/>
          </p:cNvSpPr>
          <p:nvPr/>
        </p:nvSpPr>
        <p:spPr bwMode="auto">
          <a:xfrm flipH="1">
            <a:off x="4668838" y="195421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7" name="Line 103"/>
          <p:cNvSpPr>
            <a:spLocks noChangeShapeType="1"/>
          </p:cNvSpPr>
          <p:nvPr/>
        </p:nvSpPr>
        <p:spPr bwMode="auto">
          <a:xfrm>
            <a:off x="4673600" y="2092325"/>
            <a:ext cx="1588" cy="13017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8" name="Line 104"/>
          <p:cNvSpPr>
            <a:spLocks noChangeShapeType="1"/>
          </p:cNvSpPr>
          <p:nvPr/>
        </p:nvSpPr>
        <p:spPr bwMode="auto">
          <a:xfrm flipH="1">
            <a:off x="4156075" y="2092325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19" name="Line 105"/>
          <p:cNvSpPr>
            <a:spLocks noChangeShapeType="1"/>
          </p:cNvSpPr>
          <p:nvPr/>
        </p:nvSpPr>
        <p:spPr bwMode="auto">
          <a:xfrm>
            <a:off x="4224338" y="2905125"/>
            <a:ext cx="0" cy="406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0" name="Line 106"/>
          <p:cNvSpPr>
            <a:spLocks noChangeShapeType="1"/>
          </p:cNvSpPr>
          <p:nvPr/>
        </p:nvSpPr>
        <p:spPr bwMode="auto">
          <a:xfrm>
            <a:off x="4603750" y="2901950"/>
            <a:ext cx="7938" cy="95091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3" name="Oval 109"/>
          <p:cNvSpPr>
            <a:spLocks noChangeArrowheads="1"/>
          </p:cNvSpPr>
          <p:nvPr/>
        </p:nvSpPr>
        <p:spPr bwMode="auto">
          <a:xfrm flipH="1">
            <a:off x="2020888" y="538638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24" name="Oval 110"/>
          <p:cNvSpPr>
            <a:spLocks noChangeArrowheads="1"/>
          </p:cNvSpPr>
          <p:nvPr/>
        </p:nvSpPr>
        <p:spPr bwMode="auto">
          <a:xfrm flipH="1">
            <a:off x="2020888" y="548957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25" name="Line 111"/>
          <p:cNvSpPr>
            <a:spLocks noChangeShapeType="1"/>
          </p:cNvSpPr>
          <p:nvPr/>
        </p:nvSpPr>
        <p:spPr bwMode="auto">
          <a:xfrm flipH="1"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6" name="Line 112"/>
          <p:cNvSpPr>
            <a:spLocks noChangeShapeType="1"/>
          </p:cNvSpPr>
          <p:nvPr/>
        </p:nvSpPr>
        <p:spPr bwMode="auto">
          <a:xfrm flipV="1">
            <a:off x="2049463" y="57419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7" name="Line 113"/>
          <p:cNvSpPr>
            <a:spLocks noChangeShapeType="1"/>
          </p:cNvSpPr>
          <p:nvPr/>
        </p:nvSpPr>
        <p:spPr bwMode="auto">
          <a:xfrm flipH="1" flipV="1">
            <a:off x="2106613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8" name="Line 114"/>
          <p:cNvSpPr>
            <a:spLocks noChangeShapeType="1"/>
          </p:cNvSpPr>
          <p:nvPr/>
        </p:nvSpPr>
        <p:spPr bwMode="auto">
          <a:xfrm flipH="1"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29" name="Line 115"/>
          <p:cNvSpPr>
            <a:spLocks noChangeShapeType="1"/>
          </p:cNvSpPr>
          <p:nvPr/>
        </p:nvSpPr>
        <p:spPr bwMode="auto">
          <a:xfrm flipV="1">
            <a:off x="2049463" y="51831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0" name="Line 116"/>
          <p:cNvSpPr>
            <a:spLocks noChangeShapeType="1"/>
          </p:cNvSpPr>
          <p:nvPr/>
        </p:nvSpPr>
        <p:spPr bwMode="auto">
          <a:xfrm flipH="1" flipV="1">
            <a:off x="2106613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17"/>
          <p:cNvGrpSpPr>
            <a:grpSpLocks/>
          </p:cNvGrpSpPr>
          <p:nvPr/>
        </p:nvGrpSpPr>
        <p:grpSpPr bwMode="auto">
          <a:xfrm>
            <a:off x="2051050" y="4638675"/>
            <a:ext cx="112713" cy="155575"/>
            <a:chOff x="2428" y="1274"/>
            <a:chExt cx="71" cy="98"/>
          </a:xfrm>
        </p:grpSpPr>
        <p:sp>
          <p:nvSpPr>
            <p:cNvPr id="23778" name="Line 11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9" name="Line 11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80" name="Line 12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32" name="Line 121"/>
          <p:cNvSpPr>
            <a:spLocks noChangeShapeType="1"/>
          </p:cNvSpPr>
          <p:nvPr/>
        </p:nvSpPr>
        <p:spPr bwMode="auto">
          <a:xfrm>
            <a:off x="2106613" y="480377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3" name="Oval 122"/>
          <p:cNvSpPr>
            <a:spLocks noChangeArrowheads="1"/>
          </p:cNvSpPr>
          <p:nvPr/>
        </p:nvSpPr>
        <p:spPr bwMode="auto">
          <a:xfrm flipH="1">
            <a:off x="2298700" y="5392738"/>
            <a:ext cx="169863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34" name="Oval 123"/>
          <p:cNvSpPr>
            <a:spLocks noChangeArrowheads="1"/>
          </p:cNvSpPr>
          <p:nvPr/>
        </p:nvSpPr>
        <p:spPr bwMode="auto">
          <a:xfrm flipH="1">
            <a:off x="2298700" y="5495925"/>
            <a:ext cx="169863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35" name="Line 124"/>
          <p:cNvSpPr>
            <a:spLocks noChangeShapeType="1"/>
          </p:cNvSpPr>
          <p:nvPr/>
        </p:nvSpPr>
        <p:spPr bwMode="auto">
          <a:xfrm flipH="1"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6" name="Line 125"/>
          <p:cNvSpPr>
            <a:spLocks noChangeShapeType="1"/>
          </p:cNvSpPr>
          <p:nvPr/>
        </p:nvSpPr>
        <p:spPr bwMode="auto">
          <a:xfrm flipV="1">
            <a:off x="2327275" y="57483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7" name="Line 126"/>
          <p:cNvSpPr>
            <a:spLocks noChangeShapeType="1"/>
          </p:cNvSpPr>
          <p:nvPr/>
        </p:nvSpPr>
        <p:spPr bwMode="auto">
          <a:xfrm flipH="1" flipV="1">
            <a:off x="2384425" y="565626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8" name="Line 127"/>
          <p:cNvSpPr>
            <a:spLocks noChangeShapeType="1"/>
          </p:cNvSpPr>
          <p:nvPr/>
        </p:nvSpPr>
        <p:spPr bwMode="auto">
          <a:xfrm flipH="1"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39" name="Line 128"/>
          <p:cNvSpPr>
            <a:spLocks noChangeShapeType="1"/>
          </p:cNvSpPr>
          <p:nvPr/>
        </p:nvSpPr>
        <p:spPr bwMode="auto">
          <a:xfrm flipV="1">
            <a:off x="2327275" y="518953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0" name="Line 129"/>
          <p:cNvSpPr>
            <a:spLocks noChangeShapeType="1"/>
          </p:cNvSpPr>
          <p:nvPr/>
        </p:nvSpPr>
        <p:spPr bwMode="auto">
          <a:xfrm flipH="1" flipV="1">
            <a:off x="2384425" y="528478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>
            <a:off x="2328863" y="4645025"/>
            <a:ext cx="112712" cy="155575"/>
            <a:chOff x="2428" y="1274"/>
            <a:chExt cx="71" cy="98"/>
          </a:xfrm>
        </p:grpSpPr>
        <p:sp>
          <p:nvSpPr>
            <p:cNvPr id="23775" name="Line 13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6" name="Line 13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7" name="Line 13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42" name="Line 134"/>
          <p:cNvSpPr>
            <a:spLocks noChangeShapeType="1"/>
          </p:cNvSpPr>
          <p:nvPr/>
        </p:nvSpPr>
        <p:spPr bwMode="auto">
          <a:xfrm>
            <a:off x="2384425" y="4810125"/>
            <a:ext cx="0" cy="385763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3" name="Oval 135"/>
          <p:cNvSpPr>
            <a:spLocks noChangeArrowheads="1"/>
          </p:cNvSpPr>
          <p:nvPr/>
        </p:nvSpPr>
        <p:spPr bwMode="auto">
          <a:xfrm flipH="1">
            <a:off x="6645275" y="5386388"/>
            <a:ext cx="169863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44" name="Oval 136"/>
          <p:cNvSpPr>
            <a:spLocks noChangeArrowheads="1"/>
          </p:cNvSpPr>
          <p:nvPr/>
        </p:nvSpPr>
        <p:spPr bwMode="auto">
          <a:xfrm flipH="1">
            <a:off x="6645275" y="5489575"/>
            <a:ext cx="169863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45" name="Line 137"/>
          <p:cNvSpPr>
            <a:spLocks noChangeShapeType="1"/>
          </p:cNvSpPr>
          <p:nvPr/>
        </p:nvSpPr>
        <p:spPr bwMode="auto">
          <a:xfrm flipH="1"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6" name="Line 138"/>
          <p:cNvSpPr>
            <a:spLocks noChangeShapeType="1"/>
          </p:cNvSpPr>
          <p:nvPr/>
        </p:nvSpPr>
        <p:spPr bwMode="auto">
          <a:xfrm flipV="1">
            <a:off x="6673850" y="57419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7" name="Line 139"/>
          <p:cNvSpPr>
            <a:spLocks noChangeShapeType="1"/>
          </p:cNvSpPr>
          <p:nvPr/>
        </p:nvSpPr>
        <p:spPr bwMode="auto">
          <a:xfrm flipH="1" flipV="1">
            <a:off x="6731000" y="5824538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8" name="Line 140"/>
          <p:cNvSpPr>
            <a:spLocks noChangeShapeType="1"/>
          </p:cNvSpPr>
          <p:nvPr/>
        </p:nvSpPr>
        <p:spPr bwMode="auto">
          <a:xfrm flipH="1" flipV="1">
            <a:off x="6731000" y="56499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49" name="Line 141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0" name="Line 142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1" name="Line 143"/>
          <p:cNvSpPr>
            <a:spLocks noChangeShapeType="1"/>
          </p:cNvSpPr>
          <p:nvPr/>
        </p:nvSpPr>
        <p:spPr bwMode="auto">
          <a:xfrm flipH="1" flipV="1">
            <a:off x="6731000" y="52784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2" name="Line 144"/>
          <p:cNvSpPr>
            <a:spLocks noChangeShapeType="1"/>
          </p:cNvSpPr>
          <p:nvPr/>
        </p:nvSpPr>
        <p:spPr bwMode="auto">
          <a:xfrm flipH="1"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3" name="Line 145"/>
          <p:cNvSpPr>
            <a:spLocks noChangeShapeType="1"/>
          </p:cNvSpPr>
          <p:nvPr/>
        </p:nvSpPr>
        <p:spPr bwMode="auto">
          <a:xfrm flipV="1">
            <a:off x="6673850" y="5183188"/>
            <a:ext cx="112713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46"/>
          <p:cNvGrpSpPr>
            <a:grpSpLocks/>
          </p:cNvGrpSpPr>
          <p:nvPr/>
        </p:nvGrpSpPr>
        <p:grpSpPr bwMode="auto">
          <a:xfrm flipH="1">
            <a:off x="6669088" y="4635500"/>
            <a:ext cx="112712" cy="155575"/>
            <a:chOff x="2428" y="1274"/>
            <a:chExt cx="71" cy="98"/>
          </a:xfrm>
        </p:grpSpPr>
        <p:sp>
          <p:nvSpPr>
            <p:cNvPr id="23772" name="Line 147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3" name="Line 148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4" name="Line 149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55" name="Line 150"/>
          <p:cNvSpPr>
            <a:spLocks noChangeShapeType="1"/>
          </p:cNvSpPr>
          <p:nvPr/>
        </p:nvSpPr>
        <p:spPr bwMode="auto">
          <a:xfrm>
            <a:off x="6732588" y="47942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6" name="Oval 151"/>
          <p:cNvSpPr>
            <a:spLocks noChangeArrowheads="1"/>
          </p:cNvSpPr>
          <p:nvPr/>
        </p:nvSpPr>
        <p:spPr bwMode="auto">
          <a:xfrm flipH="1">
            <a:off x="6904038" y="5373688"/>
            <a:ext cx="169862" cy="153987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57" name="Oval 152"/>
          <p:cNvSpPr>
            <a:spLocks noChangeArrowheads="1"/>
          </p:cNvSpPr>
          <p:nvPr/>
        </p:nvSpPr>
        <p:spPr bwMode="auto">
          <a:xfrm flipH="1">
            <a:off x="6904038" y="5476875"/>
            <a:ext cx="169862" cy="153988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58" name="Line 153"/>
          <p:cNvSpPr>
            <a:spLocks noChangeShapeType="1"/>
          </p:cNvSpPr>
          <p:nvPr/>
        </p:nvSpPr>
        <p:spPr bwMode="auto">
          <a:xfrm flipH="1"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59" name="Line 154"/>
          <p:cNvSpPr>
            <a:spLocks noChangeShapeType="1"/>
          </p:cNvSpPr>
          <p:nvPr/>
        </p:nvSpPr>
        <p:spPr bwMode="auto">
          <a:xfrm flipV="1">
            <a:off x="6932613" y="57292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0" name="Line 155"/>
          <p:cNvSpPr>
            <a:spLocks noChangeShapeType="1"/>
          </p:cNvSpPr>
          <p:nvPr/>
        </p:nvSpPr>
        <p:spPr bwMode="auto">
          <a:xfrm flipH="1" flipV="1">
            <a:off x="6989763" y="5811838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1" name="Line 156"/>
          <p:cNvSpPr>
            <a:spLocks noChangeShapeType="1"/>
          </p:cNvSpPr>
          <p:nvPr/>
        </p:nvSpPr>
        <p:spPr bwMode="auto">
          <a:xfrm flipH="1" flipV="1">
            <a:off x="6989763" y="5637213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2" name="Line 157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3" name="Line 158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4" name="Line 159"/>
          <p:cNvSpPr>
            <a:spLocks noChangeShapeType="1"/>
          </p:cNvSpPr>
          <p:nvPr/>
        </p:nvSpPr>
        <p:spPr bwMode="auto">
          <a:xfrm flipH="1" flipV="1">
            <a:off x="6989763" y="5265738"/>
            <a:ext cx="0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5" name="Line 160"/>
          <p:cNvSpPr>
            <a:spLocks noChangeShapeType="1"/>
          </p:cNvSpPr>
          <p:nvPr/>
        </p:nvSpPr>
        <p:spPr bwMode="auto">
          <a:xfrm flipH="1"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6" name="Line 161"/>
          <p:cNvSpPr>
            <a:spLocks noChangeShapeType="1"/>
          </p:cNvSpPr>
          <p:nvPr/>
        </p:nvSpPr>
        <p:spPr bwMode="auto">
          <a:xfrm flipV="1">
            <a:off x="6932613" y="5170488"/>
            <a:ext cx="112712" cy="1031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" name="Group 162"/>
          <p:cNvGrpSpPr>
            <a:grpSpLocks/>
          </p:cNvGrpSpPr>
          <p:nvPr/>
        </p:nvGrpSpPr>
        <p:grpSpPr bwMode="auto">
          <a:xfrm flipH="1">
            <a:off x="6927850" y="4622800"/>
            <a:ext cx="112713" cy="155575"/>
            <a:chOff x="2428" y="1274"/>
            <a:chExt cx="71" cy="98"/>
          </a:xfrm>
        </p:grpSpPr>
        <p:sp>
          <p:nvSpPr>
            <p:cNvPr id="23769" name="Line 163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0" name="Line 164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71" name="Line 165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68" name="Line 166"/>
          <p:cNvSpPr>
            <a:spLocks noChangeShapeType="1"/>
          </p:cNvSpPr>
          <p:nvPr/>
        </p:nvSpPr>
        <p:spPr bwMode="auto">
          <a:xfrm>
            <a:off x="6991350" y="4781550"/>
            <a:ext cx="0" cy="395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69" name="Line 167"/>
          <p:cNvSpPr>
            <a:spLocks noChangeShapeType="1"/>
          </p:cNvSpPr>
          <p:nvPr/>
        </p:nvSpPr>
        <p:spPr bwMode="auto">
          <a:xfrm flipV="1">
            <a:off x="1295400" y="462121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70" name="Line 168"/>
          <p:cNvSpPr>
            <a:spLocks noChangeShapeType="1"/>
          </p:cNvSpPr>
          <p:nvPr/>
        </p:nvSpPr>
        <p:spPr bwMode="auto">
          <a:xfrm flipV="1">
            <a:off x="2844800" y="4627563"/>
            <a:ext cx="1414463" cy="0"/>
          </a:xfrm>
          <a:prstGeom prst="line">
            <a:avLst/>
          </a:prstGeom>
          <a:noFill/>
          <a:ln w="38100">
            <a:solidFill>
              <a:srgbClr val="33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71" name="Line 169"/>
          <p:cNvSpPr>
            <a:spLocks noChangeShapeType="1"/>
          </p:cNvSpPr>
          <p:nvPr/>
        </p:nvSpPr>
        <p:spPr bwMode="auto">
          <a:xfrm>
            <a:off x="6107113" y="61372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72" name="Line 170"/>
          <p:cNvSpPr>
            <a:spLocks noChangeShapeType="1"/>
          </p:cNvSpPr>
          <p:nvPr/>
        </p:nvSpPr>
        <p:spPr bwMode="auto">
          <a:xfrm>
            <a:off x="6364288" y="63531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" name="Group 171"/>
          <p:cNvGrpSpPr>
            <a:grpSpLocks/>
          </p:cNvGrpSpPr>
          <p:nvPr/>
        </p:nvGrpSpPr>
        <p:grpSpPr bwMode="auto">
          <a:xfrm>
            <a:off x="5430838" y="1558925"/>
            <a:ext cx="112712" cy="361950"/>
            <a:chOff x="1311" y="1525"/>
            <a:chExt cx="71" cy="228"/>
          </a:xfrm>
        </p:grpSpPr>
        <p:sp>
          <p:nvSpPr>
            <p:cNvPr id="23764" name="Line 172"/>
            <p:cNvSpPr>
              <a:spLocks noChangeShapeType="1"/>
            </p:cNvSpPr>
            <p:nvPr/>
          </p:nvSpPr>
          <p:spPr bwMode="auto">
            <a:xfrm flipV="1">
              <a:off x="1345" y="1709"/>
              <a:ext cx="1" cy="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" name="Group 173"/>
            <p:cNvGrpSpPr>
              <a:grpSpLocks/>
            </p:cNvGrpSpPr>
            <p:nvPr/>
          </p:nvGrpSpPr>
          <p:grpSpPr bwMode="auto">
            <a:xfrm>
              <a:off x="1311" y="1657"/>
              <a:ext cx="71" cy="65"/>
              <a:chOff x="2962" y="703"/>
              <a:chExt cx="71" cy="65"/>
            </a:xfrm>
          </p:grpSpPr>
          <p:sp>
            <p:nvSpPr>
              <p:cNvPr id="23767" name="Line 174"/>
              <p:cNvSpPr>
                <a:spLocks noChangeShapeType="1"/>
              </p:cNvSpPr>
              <p:nvPr/>
            </p:nvSpPr>
            <p:spPr bwMode="auto">
              <a:xfrm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8" name="Line 175"/>
              <p:cNvSpPr>
                <a:spLocks noChangeShapeType="1"/>
              </p:cNvSpPr>
              <p:nvPr/>
            </p:nvSpPr>
            <p:spPr bwMode="auto">
              <a:xfrm flipH="1" flipV="1">
                <a:off x="2962" y="703"/>
                <a:ext cx="71" cy="6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766" name="Line 176"/>
            <p:cNvSpPr>
              <a:spLocks noChangeShapeType="1"/>
            </p:cNvSpPr>
            <p:nvPr/>
          </p:nvSpPr>
          <p:spPr bwMode="auto">
            <a:xfrm flipV="1">
              <a:off x="1347" y="1525"/>
              <a:ext cx="3" cy="1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74" name="Line 177"/>
          <p:cNvSpPr>
            <a:spLocks noChangeShapeType="1"/>
          </p:cNvSpPr>
          <p:nvPr/>
        </p:nvSpPr>
        <p:spPr bwMode="auto">
          <a:xfrm flipH="1"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75" name="Line 178"/>
          <p:cNvSpPr>
            <a:spLocks noChangeShapeType="1"/>
          </p:cNvSpPr>
          <p:nvPr/>
        </p:nvSpPr>
        <p:spPr bwMode="auto">
          <a:xfrm flipV="1">
            <a:off x="2989263" y="4443413"/>
            <a:ext cx="112712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76" name="Line 179"/>
          <p:cNvSpPr>
            <a:spLocks noChangeShapeType="1"/>
          </p:cNvSpPr>
          <p:nvPr/>
        </p:nvSpPr>
        <p:spPr bwMode="auto">
          <a:xfrm flipH="1" flipV="1">
            <a:off x="3046413" y="4525963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" name="Group 180"/>
          <p:cNvGrpSpPr>
            <a:grpSpLocks/>
          </p:cNvGrpSpPr>
          <p:nvPr/>
        </p:nvGrpSpPr>
        <p:grpSpPr bwMode="auto">
          <a:xfrm flipV="1">
            <a:off x="3228975" y="4448175"/>
            <a:ext cx="112713" cy="155575"/>
            <a:chOff x="2428" y="1274"/>
            <a:chExt cx="71" cy="98"/>
          </a:xfrm>
        </p:grpSpPr>
        <p:sp>
          <p:nvSpPr>
            <p:cNvPr id="23761" name="Line 181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62" name="Line 182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63" name="Line 183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78" name="Line 184"/>
          <p:cNvSpPr>
            <a:spLocks noChangeShapeType="1"/>
          </p:cNvSpPr>
          <p:nvPr/>
        </p:nvSpPr>
        <p:spPr bwMode="auto">
          <a:xfrm flipH="1"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79" name="Line 185"/>
          <p:cNvSpPr>
            <a:spLocks noChangeShapeType="1"/>
          </p:cNvSpPr>
          <p:nvPr/>
        </p:nvSpPr>
        <p:spPr bwMode="auto">
          <a:xfrm flipV="1">
            <a:off x="3470275" y="4452938"/>
            <a:ext cx="112713" cy="10318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80" name="Line 186"/>
          <p:cNvSpPr>
            <a:spLocks noChangeShapeType="1"/>
          </p:cNvSpPr>
          <p:nvPr/>
        </p:nvSpPr>
        <p:spPr bwMode="auto">
          <a:xfrm flipH="1" flipV="1">
            <a:off x="3527425" y="4535488"/>
            <a:ext cx="0" cy="730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81" name="Line 187"/>
          <p:cNvSpPr>
            <a:spLocks noChangeShapeType="1"/>
          </p:cNvSpPr>
          <p:nvPr/>
        </p:nvSpPr>
        <p:spPr bwMode="auto">
          <a:xfrm flipH="1">
            <a:off x="3525838" y="3746500"/>
            <a:ext cx="1587" cy="7048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188"/>
          <p:cNvGrpSpPr>
            <a:grpSpLocks/>
          </p:cNvGrpSpPr>
          <p:nvPr/>
        </p:nvGrpSpPr>
        <p:grpSpPr bwMode="auto">
          <a:xfrm flipV="1">
            <a:off x="3709988" y="4457700"/>
            <a:ext cx="112712" cy="155575"/>
            <a:chOff x="2428" y="1274"/>
            <a:chExt cx="71" cy="98"/>
          </a:xfrm>
        </p:grpSpPr>
        <p:sp>
          <p:nvSpPr>
            <p:cNvPr id="23758" name="Line 18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9" name="Line 19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60" name="Line 19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83" name="Line 192"/>
          <p:cNvSpPr>
            <a:spLocks noChangeShapeType="1"/>
          </p:cNvSpPr>
          <p:nvPr/>
        </p:nvSpPr>
        <p:spPr bwMode="auto">
          <a:xfrm flipH="1">
            <a:off x="3765550" y="3841750"/>
            <a:ext cx="6350" cy="6143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roup 193"/>
          <p:cNvGrpSpPr>
            <a:grpSpLocks/>
          </p:cNvGrpSpPr>
          <p:nvPr/>
        </p:nvGrpSpPr>
        <p:grpSpPr bwMode="auto">
          <a:xfrm flipV="1">
            <a:off x="3951288" y="4462463"/>
            <a:ext cx="112712" cy="155575"/>
            <a:chOff x="2428" y="1274"/>
            <a:chExt cx="71" cy="98"/>
          </a:xfrm>
        </p:grpSpPr>
        <p:sp>
          <p:nvSpPr>
            <p:cNvPr id="23755" name="Line 19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6" name="Line 19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7" name="Line 19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85" name="Line 197"/>
          <p:cNvSpPr>
            <a:spLocks noChangeShapeType="1"/>
          </p:cNvSpPr>
          <p:nvPr/>
        </p:nvSpPr>
        <p:spPr bwMode="auto">
          <a:xfrm flipH="1">
            <a:off x="4006850" y="3932238"/>
            <a:ext cx="1588" cy="528637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5" name="Group 198"/>
          <p:cNvGrpSpPr>
            <a:grpSpLocks/>
          </p:cNvGrpSpPr>
          <p:nvPr/>
        </p:nvGrpSpPr>
        <p:grpSpPr bwMode="auto">
          <a:xfrm flipV="1">
            <a:off x="4192588" y="4467225"/>
            <a:ext cx="112712" cy="155575"/>
            <a:chOff x="2428" y="1274"/>
            <a:chExt cx="71" cy="98"/>
          </a:xfrm>
        </p:grpSpPr>
        <p:sp>
          <p:nvSpPr>
            <p:cNvPr id="23752" name="Line 199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3" name="Line 200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4" name="Line 201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87" name="Line 202"/>
          <p:cNvSpPr>
            <a:spLocks noChangeShapeType="1"/>
          </p:cNvSpPr>
          <p:nvPr/>
        </p:nvSpPr>
        <p:spPr bwMode="auto">
          <a:xfrm flipH="1">
            <a:off x="4251325" y="4022725"/>
            <a:ext cx="1588" cy="4365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6" name="Group 203"/>
          <p:cNvGrpSpPr>
            <a:grpSpLocks/>
          </p:cNvGrpSpPr>
          <p:nvPr/>
        </p:nvGrpSpPr>
        <p:grpSpPr bwMode="auto">
          <a:xfrm flipV="1">
            <a:off x="4576763" y="4440238"/>
            <a:ext cx="112712" cy="155575"/>
            <a:chOff x="2428" y="1274"/>
            <a:chExt cx="71" cy="98"/>
          </a:xfrm>
        </p:grpSpPr>
        <p:sp>
          <p:nvSpPr>
            <p:cNvPr id="23749" name="Line 20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0" name="Line 20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51" name="Line 20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207"/>
          <p:cNvGrpSpPr>
            <a:grpSpLocks/>
          </p:cNvGrpSpPr>
          <p:nvPr/>
        </p:nvGrpSpPr>
        <p:grpSpPr bwMode="auto">
          <a:xfrm flipV="1">
            <a:off x="4816475" y="4445000"/>
            <a:ext cx="112713" cy="155575"/>
            <a:chOff x="2428" y="1274"/>
            <a:chExt cx="71" cy="98"/>
          </a:xfrm>
        </p:grpSpPr>
        <p:sp>
          <p:nvSpPr>
            <p:cNvPr id="23746" name="Line 208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7" name="Line 209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8" name="Line 210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11"/>
          <p:cNvGrpSpPr>
            <a:grpSpLocks/>
          </p:cNvGrpSpPr>
          <p:nvPr/>
        </p:nvGrpSpPr>
        <p:grpSpPr bwMode="auto">
          <a:xfrm flipV="1">
            <a:off x="5057775" y="4449763"/>
            <a:ext cx="112713" cy="155575"/>
            <a:chOff x="2428" y="1274"/>
            <a:chExt cx="71" cy="98"/>
          </a:xfrm>
        </p:grpSpPr>
        <p:sp>
          <p:nvSpPr>
            <p:cNvPr id="23743" name="Line 212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4" name="Line 213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5" name="Line 214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" name="Group 215"/>
          <p:cNvGrpSpPr>
            <a:grpSpLocks/>
          </p:cNvGrpSpPr>
          <p:nvPr/>
        </p:nvGrpSpPr>
        <p:grpSpPr bwMode="auto">
          <a:xfrm flipV="1">
            <a:off x="5297488" y="4454525"/>
            <a:ext cx="112712" cy="155575"/>
            <a:chOff x="2428" y="1274"/>
            <a:chExt cx="71" cy="98"/>
          </a:xfrm>
        </p:grpSpPr>
        <p:sp>
          <p:nvSpPr>
            <p:cNvPr id="23740" name="Line 21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1" name="Line 21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42" name="Line 21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19"/>
          <p:cNvGrpSpPr>
            <a:grpSpLocks/>
          </p:cNvGrpSpPr>
          <p:nvPr/>
        </p:nvGrpSpPr>
        <p:grpSpPr bwMode="auto">
          <a:xfrm flipV="1">
            <a:off x="5538788" y="4459288"/>
            <a:ext cx="112712" cy="155575"/>
            <a:chOff x="2428" y="1274"/>
            <a:chExt cx="71" cy="98"/>
          </a:xfrm>
        </p:grpSpPr>
        <p:sp>
          <p:nvSpPr>
            <p:cNvPr id="23737" name="Line 220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8" name="Line 221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9" name="Line 222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223"/>
          <p:cNvGrpSpPr>
            <a:grpSpLocks/>
          </p:cNvGrpSpPr>
          <p:nvPr/>
        </p:nvGrpSpPr>
        <p:grpSpPr bwMode="auto">
          <a:xfrm flipV="1">
            <a:off x="5780088" y="4464050"/>
            <a:ext cx="112712" cy="155575"/>
            <a:chOff x="2428" y="1274"/>
            <a:chExt cx="71" cy="98"/>
          </a:xfrm>
        </p:grpSpPr>
        <p:sp>
          <p:nvSpPr>
            <p:cNvPr id="23734" name="Line 224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5" name="Line 225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6" name="Line 226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694" name="Line 227"/>
          <p:cNvSpPr>
            <a:spLocks noChangeShapeType="1"/>
          </p:cNvSpPr>
          <p:nvPr/>
        </p:nvSpPr>
        <p:spPr bwMode="auto">
          <a:xfrm flipV="1">
            <a:off x="4613275" y="4618038"/>
            <a:ext cx="143351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95" name="Line 228"/>
          <p:cNvSpPr>
            <a:spLocks noChangeShapeType="1"/>
          </p:cNvSpPr>
          <p:nvPr/>
        </p:nvSpPr>
        <p:spPr bwMode="auto">
          <a:xfrm rot="5400000" flipH="1" flipV="1">
            <a:off x="3804444" y="3474244"/>
            <a:ext cx="0" cy="5667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96" name="Line 229"/>
          <p:cNvSpPr>
            <a:spLocks noChangeShapeType="1"/>
          </p:cNvSpPr>
          <p:nvPr/>
        </p:nvSpPr>
        <p:spPr bwMode="auto">
          <a:xfrm rot="5400000" flipH="1" flipV="1">
            <a:off x="3421063" y="3551237"/>
            <a:ext cx="1588" cy="284163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97" name="Line 230"/>
          <p:cNvSpPr>
            <a:spLocks noChangeShapeType="1"/>
          </p:cNvSpPr>
          <p:nvPr/>
        </p:nvSpPr>
        <p:spPr bwMode="auto">
          <a:xfrm rot="5400000" flipH="1" flipV="1">
            <a:off x="4188619" y="3423444"/>
            <a:ext cx="1588" cy="8509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98" name="Line 231"/>
          <p:cNvSpPr>
            <a:spLocks noChangeShapeType="1"/>
          </p:cNvSpPr>
          <p:nvPr/>
        </p:nvSpPr>
        <p:spPr bwMode="auto">
          <a:xfrm rot="5400000" flipH="1" flipV="1">
            <a:off x="4574381" y="3355182"/>
            <a:ext cx="17463" cy="11557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699" name="Line 232"/>
          <p:cNvSpPr>
            <a:spLocks noChangeShapeType="1"/>
          </p:cNvSpPr>
          <p:nvPr/>
        </p:nvSpPr>
        <p:spPr bwMode="auto">
          <a:xfrm rot="5400000" flipH="1" flipV="1">
            <a:off x="4961732" y="3301206"/>
            <a:ext cx="14288" cy="1444625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1" name="Line 234"/>
          <p:cNvSpPr>
            <a:spLocks noChangeShapeType="1"/>
          </p:cNvSpPr>
          <p:nvPr/>
        </p:nvSpPr>
        <p:spPr bwMode="auto">
          <a:xfrm flipH="1" flipV="1">
            <a:off x="3040063" y="2906713"/>
            <a:ext cx="4762" cy="153035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3552" name="Group 235"/>
          <p:cNvGrpSpPr>
            <a:grpSpLocks/>
          </p:cNvGrpSpPr>
          <p:nvPr/>
        </p:nvGrpSpPr>
        <p:grpSpPr bwMode="auto">
          <a:xfrm>
            <a:off x="3063875" y="1949450"/>
            <a:ext cx="112713" cy="155575"/>
            <a:chOff x="2428" y="1274"/>
            <a:chExt cx="71" cy="98"/>
          </a:xfrm>
        </p:grpSpPr>
        <p:sp>
          <p:nvSpPr>
            <p:cNvPr id="23731" name="Line 236"/>
            <p:cNvSpPr>
              <a:spLocks noChangeShapeType="1"/>
            </p:cNvSpPr>
            <p:nvPr/>
          </p:nvSpPr>
          <p:spPr bwMode="auto">
            <a:xfrm flipH="1"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2" name="Line 237"/>
            <p:cNvSpPr>
              <a:spLocks noChangeShapeType="1"/>
            </p:cNvSpPr>
            <p:nvPr/>
          </p:nvSpPr>
          <p:spPr bwMode="auto">
            <a:xfrm>
              <a:off x="2428" y="1307"/>
              <a:ext cx="71" cy="65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733" name="Line 238"/>
            <p:cNvSpPr>
              <a:spLocks noChangeShapeType="1"/>
            </p:cNvSpPr>
            <p:nvPr/>
          </p:nvSpPr>
          <p:spPr bwMode="auto">
            <a:xfrm flipH="1">
              <a:off x="2464" y="1274"/>
              <a:ext cx="0" cy="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703" name="Line 239"/>
          <p:cNvSpPr>
            <a:spLocks noChangeShapeType="1"/>
          </p:cNvSpPr>
          <p:nvPr/>
        </p:nvSpPr>
        <p:spPr bwMode="auto">
          <a:xfrm flipH="1">
            <a:off x="3122613" y="2087563"/>
            <a:ext cx="0" cy="12700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5" name="Line 241"/>
          <p:cNvSpPr>
            <a:spLocks noChangeShapeType="1"/>
          </p:cNvSpPr>
          <p:nvPr/>
        </p:nvSpPr>
        <p:spPr bwMode="auto">
          <a:xfrm>
            <a:off x="3286125" y="3686175"/>
            <a:ext cx="1588" cy="757238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6" name="Line 242"/>
          <p:cNvSpPr>
            <a:spLocks noChangeShapeType="1"/>
          </p:cNvSpPr>
          <p:nvPr/>
        </p:nvSpPr>
        <p:spPr bwMode="auto">
          <a:xfrm flipH="1">
            <a:off x="3205163" y="2901950"/>
            <a:ext cx="0" cy="6080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7" name="Line 243"/>
          <p:cNvSpPr>
            <a:spLocks noChangeShapeType="1"/>
          </p:cNvSpPr>
          <p:nvPr/>
        </p:nvSpPr>
        <p:spPr bwMode="auto">
          <a:xfrm rot="16200000" flipH="1">
            <a:off x="3911600" y="2795588"/>
            <a:ext cx="1587" cy="14430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8" name="Line 244"/>
          <p:cNvSpPr>
            <a:spLocks noChangeShapeType="1"/>
          </p:cNvSpPr>
          <p:nvPr/>
        </p:nvSpPr>
        <p:spPr bwMode="auto">
          <a:xfrm>
            <a:off x="4632325" y="3506788"/>
            <a:ext cx="4763" cy="923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09" name="Line 245"/>
          <p:cNvSpPr>
            <a:spLocks noChangeShapeType="1"/>
          </p:cNvSpPr>
          <p:nvPr/>
        </p:nvSpPr>
        <p:spPr bwMode="auto">
          <a:xfrm flipH="1">
            <a:off x="3724275" y="2897188"/>
            <a:ext cx="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0" name="Line 246"/>
          <p:cNvSpPr>
            <a:spLocks noChangeShapeType="1"/>
          </p:cNvSpPr>
          <p:nvPr/>
        </p:nvSpPr>
        <p:spPr bwMode="auto">
          <a:xfrm rot="5400000" flipH="1" flipV="1">
            <a:off x="4298157" y="2826544"/>
            <a:ext cx="0" cy="1163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1" name="Line 247"/>
          <p:cNvSpPr>
            <a:spLocks noChangeShapeType="1"/>
          </p:cNvSpPr>
          <p:nvPr/>
        </p:nvSpPr>
        <p:spPr bwMode="auto">
          <a:xfrm flipH="1">
            <a:off x="4872038" y="3406775"/>
            <a:ext cx="0" cy="1031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2" name="Line 248"/>
          <p:cNvSpPr>
            <a:spLocks noChangeShapeType="1"/>
          </p:cNvSpPr>
          <p:nvPr/>
        </p:nvSpPr>
        <p:spPr bwMode="auto">
          <a:xfrm rot="5400000" flipH="1" flipV="1">
            <a:off x="4669632" y="2858294"/>
            <a:ext cx="0" cy="9096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3" name="Line 249"/>
          <p:cNvSpPr>
            <a:spLocks noChangeShapeType="1"/>
          </p:cNvSpPr>
          <p:nvPr/>
        </p:nvSpPr>
        <p:spPr bwMode="auto">
          <a:xfrm>
            <a:off x="5110163" y="3321050"/>
            <a:ext cx="3175" cy="1117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4" name="Line 250"/>
          <p:cNvSpPr>
            <a:spLocks noChangeShapeType="1"/>
          </p:cNvSpPr>
          <p:nvPr/>
        </p:nvSpPr>
        <p:spPr bwMode="auto">
          <a:xfrm>
            <a:off x="4751388" y="2905125"/>
            <a:ext cx="0" cy="3111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5" name="Line 251"/>
          <p:cNvSpPr>
            <a:spLocks noChangeShapeType="1"/>
          </p:cNvSpPr>
          <p:nvPr/>
        </p:nvSpPr>
        <p:spPr bwMode="auto">
          <a:xfrm rot="5400000" flipH="1" flipV="1">
            <a:off x="5054600" y="2906713"/>
            <a:ext cx="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6" name="Line 252"/>
          <p:cNvSpPr>
            <a:spLocks noChangeShapeType="1"/>
          </p:cNvSpPr>
          <p:nvPr/>
        </p:nvSpPr>
        <p:spPr bwMode="auto">
          <a:xfrm>
            <a:off x="5348288" y="3209925"/>
            <a:ext cx="6350" cy="1238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7" name="Line 253"/>
          <p:cNvSpPr>
            <a:spLocks noChangeShapeType="1"/>
          </p:cNvSpPr>
          <p:nvPr/>
        </p:nvSpPr>
        <p:spPr bwMode="auto">
          <a:xfrm>
            <a:off x="5289550" y="2895600"/>
            <a:ext cx="0" cy="211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8" name="Line 254"/>
          <p:cNvSpPr>
            <a:spLocks noChangeShapeType="1"/>
          </p:cNvSpPr>
          <p:nvPr/>
        </p:nvSpPr>
        <p:spPr bwMode="auto">
          <a:xfrm rot="5400000" flipH="1" flipV="1">
            <a:off x="5444332" y="2937669"/>
            <a:ext cx="0" cy="319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19" name="Line 255"/>
          <p:cNvSpPr>
            <a:spLocks noChangeShapeType="1"/>
          </p:cNvSpPr>
          <p:nvPr/>
        </p:nvSpPr>
        <p:spPr bwMode="auto">
          <a:xfrm>
            <a:off x="5592763" y="3098800"/>
            <a:ext cx="3175" cy="13493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20" name="Line 256"/>
          <p:cNvSpPr>
            <a:spLocks noChangeShapeType="1"/>
          </p:cNvSpPr>
          <p:nvPr/>
        </p:nvSpPr>
        <p:spPr bwMode="auto">
          <a:xfrm>
            <a:off x="5830888" y="2897188"/>
            <a:ext cx="3175" cy="1547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21" name="Line 257"/>
          <p:cNvSpPr>
            <a:spLocks noChangeShapeType="1"/>
          </p:cNvSpPr>
          <p:nvPr/>
        </p:nvSpPr>
        <p:spPr bwMode="auto">
          <a:xfrm flipH="1" flipV="1">
            <a:off x="1830388" y="5832475"/>
            <a:ext cx="0" cy="5492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22" name="Line 258"/>
          <p:cNvSpPr>
            <a:spLocks noChangeShapeType="1"/>
          </p:cNvSpPr>
          <p:nvPr/>
        </p:nvSpPr>
        <p:spPr bwMode="auto">
          <a:xfrm flipH="1" flipV="1">
            <a:off x="2105025" y="5827713"/>
            <a:ext cx="0" cy="3206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23" name="Line 259"/>
          <p:cNvSpPr>
            <a:spLocks noChangeShapeType="1"/>
          </p:cNvSpPr>
          <p:nvPr/>
        </p:nvSpPr>
        <p:spPr bwMode="auto">
          <a:xfrm flipH="1" flipV="1">
            <a:off x="2384425" y="5846763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724" name="Line 260"/>
          <p:cNvSpPr>
            <a:spLocks noChangeShapeType="1"/>
          </p:cNvSpPr>
          <p:nvPr/>
        </p:nvSpPr>
        <p:spPr bwMode="auto">
          <a:xfrm>
            <a:off x="2376488" y="5926138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725" name="Line 261"/>
          <p:cNvSpPr>
            <a:spLocks noChangeShapeType="1"/>
          </p:cNvSpPr>
          <p:nvPr/>
        </p:nvSpPr>
        <p:spPr bwMode="auto">
          <a:xfrm>
            <a:off x="2106613" y="614362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726" name="Line 262"/>
          <p:cNvSpPr>
            <a:spLocks noChangeShapeType="1"/>
          </p:cNvSpPr>
          <p:nvPr/>
        </p:nvSpPr>
        <p:spPr bwMode="auto">
          <a:xfrm>
            <a:off x="1830388" y="6378575"/>
            <a:ext cx="620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1640" name="Oval 264"/>
          <p:cNvSpPr>
            <a:spLocks noChangeArrowheads="1"/>
          </p:cNvSpPr>
          <p:nvPr/>
        </p:nvSpPr>
        <p:spPr bwMode="auto">
          <a:xfrm>
            <a:off x="1008063" y="4335463"/>
            <a:ext cx="6705600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1641" name="Oval 265"/>
          <p:cNvSpPr>
            <a:spLocks noChangeArrowheads="1"/>
          </p:cNvSpPr>
          <p:nvPr/>
        </p:nvSpPr>
        <p:spPr bwMode="auto">
          <a:xfrm>
            <a:off x="1327150" y="5232400"/>
            <a:ext cx="1490663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1642" name="Oval 266"/>
          <p:cNvSpPr>
            <a:spLocks noChangeArrowheads="1"/>
          </p:cNvSpPr>
          <p:nvPr/>
        </p:nvSpPr>
        <p:spPr bwMode="auto">
          <a:xfrm>
            <a:off x="5984875" y="5224463"/>
            <a:ext cx="1490663" cy="574675"/>
          </a:xfrm>
          <a:prstGeom prst="ellipse">
            <a:avLst/>
          </a:prstGeom>
          <a:solidFill>
            <a:srgbClr val="FFFF00">
              <a:alpha val="50195"/>
            </a:srgbClr>
          </a:solidFill>
          <a:ln w="19050" algn="ctr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7" name="Text Box 2"/>
          <p:cNvSpPr txBox="1">
            <a:spLocks noChangeArrowheads="1"/>
          </p:cNvSpPr>
          <p:nvPr/>
        </p:nvSpPr>
        <p:spPr bwMode="auto">
          <a:xfrm>
            <a:off x="2128610" y="366528"/>
            <a:ext cx="53944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3000" dirty="0" smtClean="0">
                <a:solidFill>
                  <a:srgbClr val="000099"/>
                </a:solidFill>
              </a:rPr>
              <a:t>Система ДР ИБП 11кВ</a:t>
            </a:r>
            <a:r>
              <a:rPr lang="en-US" sz="3000" dirty="0" smtClean="0">
                <a:solidFill>
                  <a:srgbClr val="000099"/>
                </a:solidFill>
              </a:rPr>
              <a:t> </a:t>
            </a:r>
            <a:r>
              <a:rPr lang="en-US" sz="3000" dirty="0" err="1" smtClean="0">
                <a:solidFill>
                  <a:srgbClr val="000099"/>
                </a:solidFill>
              </a:rPr>
              <a:t>TierIII</a:t>
            </a:r>
            <a:endParaRPr lang="en-GB" sz="3000" dirty="0" smtClean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1400" dirty="0" smtClean="0">
                <a:solidFill>
                  <a:srgbClr val="000099"/>
                </a:solidFill>
              </a:rPr>
              <a:t> </a:t>
            </a:r>
            <a:endParaRPr lang="en-GB" sz="1400" dirty="0">
              <a:solidFill>
                <a:srgbClr val="000099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600" dirty="0" smtClean="0">
                <a:solidFill>
                  <a:srgbClr val="000099"/>
                </a:solidFill>
              </a:rPr>
              <a:t>Ремонтно-профилактические работы без остановки</a:t>
            </a:r>
            <a:endParaRPr lang="en-US" sz="1600" dirty="0" smtClean="0">
              <a:solidFill>
                <a:srgbClr val="000099"/>
              </a:solidFill>
            </a:endParaRPr>
          </a:p>
        </p:txBody>
      </p:sp>
      <p:sp>
        <p:nvSpPr>
          <p:cNvPr id="268" name="Text Box 23"/>
          <p:cNvSpPr txBox="1">
            <a:spLocks noChangeArrowheads="1"/>
          </p:cNvSpPr>
          <p:nvPr/>
        </p:nvSpPr>
        <p:spPr bwMode="auto">
          <a:xfrm>
            <a:off x="3591526" y="1521155"/>
            <a:ext cx="16482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ClrTx/>
              <a:buSzTx/>
            </a:pPr>
            <a:r>
              <a:rPr lang="ru-RU" sz="1200" dirty="0" smtClean="0"/>
              <a:t>Входное РУ ДР ИБП</a:t>
            </a:r>
            <a:endParaRPr lang="en-US" sz="1200" dirty="0" smtClean="0"/>
          </a:p>
        </p:txBody>
      </p:sp>
      <p:sp>
        <p:nvSpPr>
          <p:cNvPr id="269" name="Text Box 24"/>
          <p:cNvSpPr txBox="1">
            <a:spLocks noChangeArrowheads="1"/>
          </p:cNvSpPr>
          <p:nvPr/>
        </p:nvSpPr>
        <p:spPr bwMode="auto">
          <a:xfrm>
            <a:off x="3479470" y="4820990"/>
            <a:ext cx="192380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1200" dirty="0" smtClean="0"/>
              <a:t>Выходное РУ</a:t>
            </a:r>
            <a:r>
              <a:rPr lang="en-US" sz="1200" dirty="0" smtClean="0"/>
              <a:t> </a:t>
            </a:r>
            <a:r>
              <a:rPr lang="ru-RU" sz="1200" dirty="0" smtClean="0"/>
              <a:t>ДР ИБП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70" name="Text Box 263"/>
          <p:cNvSpPr txBox="1">
            <a:spLocks noChangeArrowheads="1"/>
          </p:cNvSpPr>
          <p:nvPr/>
        </p:nvSpPr>
        <p:spPr bwMode="auto">
          <a:xfrm>
            <a:off x="6474793" y="2597315"/>
            <a:ext cx="2669207" cy="1631216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ClrTx/>
              <a:buSzTx/>
              <a:buFontTx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Ремонтно-профилактические работы без остановки</a:t>
            </a:r>
            <a:r>
              <a:rPr lang="en-US" sz="1800" dirty="0" smtClean="0">
                <a:solidFill>
                  <a:schemeClr val="tx1"/>
                </a:solidFill>
              </a:rPr>
              <a:t>           </a:t>
            </a:r>
            <a:r>
              <a:rPr lang="en-GB" sz="2800" dirty="0" smtClean="0">
                <a:solidFill>
                  <a:srgbClr val="00CC00"/>
                </a:solidFill>
                <a:latin typeface="Wingdings 2" pitchFamily="18" charset="2"/>
              </a:rPr>
              <a:t>R</a:t>
            </a:r>
            <a:endParaRPr lang="en-US" sz="2800" dirty="0">
              <a:solidFill>
                <a:srgbClr val="00CC00"/>
              </a:solidFill>
              <a:latin typeface="Wingdings 2" pitchFamily="18" charset="2"/>
            </a:endParaRPr>
          </a:p>
        </p:txBody>
      </p:sp>
      <p:grpSp>
        <p:nvGrpSpPr>
          <p:cNvPr id="271" name="Group 270"/>
          <p:cNvGrpSpPr/>
          <p:nvPr/>
        </p:nvGrpSpPr>
        <p:grpSpPr>
          <a:xfrm>
            <a:off x="2891392" y="2200818"/>
            <a:ext cx="3087988" cy="696069"/>
            <a:chOff x="2891392" y="2200818"/>
            <a:chExt cx="3087988" cy="696069"/>
          </a:xfrm>
        </p:grpSpPr>
        <p:grpSp>
          <p:nvGrpSpPr>
            <p:cNvPr id="272" name="Group 88"/>
            <p:cNvGrpSpPr/>
            <p:nvPr/>
          </p:nvGrpSpPr>
          <p:grpSpPr>
            <a:xfrm>
              <a:off x="2891392" y="220081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8" name="Rectangle 287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9" name="Oval 288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1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3" name="Group 88"/>
            <p:cNvGrpSpPr/>
            <p:nvPr/>
          </p:nvGrpSpPr>
          <p:grpSpPr>
            <a:xfrm>
              <a:off x="3417061" y="2201189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6" name="Rectangle 285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7" name="Oval 286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2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4" name="Group 88"/>
            <p:cNvGrpSpPr/>
            <p:nvPr/>
          </p:nvGrpSpPr>
          <p:grpSpPr>
            <a:xfrm>
              <a:off x="3924267" y="2201188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4" name="Rectangle 283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5" name="Oval 284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3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5" name="Group 88"/>
            <p:cNvGrpSpPr/>
            <p:nvPr/>
          </p:nvGrpSpPr>
          <p:grpSpPr>
            <a:xfrm>
              <a:off x="4443381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2" name="Rectangle 281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3" name="Oval 282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4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6" name="Group 88"/>
            <p:cNvGrpSpPr/>
            <p:nvPr/>
          </p:nvGrpSpPr>
          <p:grpSpPr>
            <a:xfrm>
              <a:off x="4991067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80" name="Rectangle 279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81" name="Oval 280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5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  <p:grpSp>
          <p:nvGrpSpPr>
            <p:cNvPr id="277" name="Group 88"/>
            <p:cNvGrpSpPr/>
            <p:nvPr/>
          </p:nvGrpSpPr>
          <p:grpSpPr>
            <a:xfrm>
              <a:off x="5519706" y="2205950"/>
              <a:ext cx="459674" cy="690937"/>
              <a:chOff x="397369" y="1863939"/>
              <a:chExt cx="685800" cy="1040433"/>
            </a:xfrm>
            <a:solidFill>
              <a:srgbClr val="FF0000"/>
            </a:solidFill>
          </p:grpSpPr>
          <p:sp>
            <p:nvSpPr>
              <p:cNvPr id="278" name="Rectangle 277"/>
              <p:cNvSpPr/>
              <p:nvPr/>
            </p:nvSpPr>
            <p:spPr bwMode="auto">
              <a:xfrm>
                <a:off x="434479" y="2173679"/>
                <a:ext cx="619124" cy="730693"/>
              </a:xfrm>
              <a:prstGeom prst="rect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endParaRPr kumimoji="0" lang="en-US" sz="3600" b="1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  <p:sp>
            <p:nvSpPr>
              <p:cNvPr id="279" name="Oval 278"/>
              <p:cNvSpPr/>
              <p:nvPr/>
            </p:nvSpPr>
            <p:spPr bwMode="auto">
              <a:xfrm>
                <a:off x="397369" y="1863939"/>
                <a:ext cx="685800" cy="696513"/>
              </a:xfrm>
              <a:prstGeom prst="ellipse">
                <a:avLst/>
              </a:prstGeom>
              <a:grpFill/>
              <a:ln w="28575" cap="flat" cmpd="sng" algn="ctr">
                <a:solidFill>
                  <a:srgbClr val="00007E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ru-RU" sz="800" dirty="0" smtClean="0"/>
                  <a:t>ДИБП</a:t>
                </a:r>
                <a:endParaRPr lang="en-US" sz="800" dirty="0" smtClean="0"/>
              </a:p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C0AA6F"/>
                  </a:buClr>
                  <a:buSzPct val="70000"/>
                  <a:buFont typeface="Webdings" pitchFamily="18" charset="2"/>
                  <a:buNone/>
                  <a:tabLst/>
                </a:pPr>
                <a:r>
                  <a:rPr lang="en-US" sz="800" dirty="0" smtClean="0"/>
                  <a:t>N</a:t>
                </a:r>
                <a:endParaRPr kumimoji="0" lang="en-US" sz="800" i="0" u="none" strike="noStrike" cap="none" normalizeH="0" baseline="0" dirty="0" smtClean="0">
                  <a:ln>
                    <a:noFill/>
                  </a:ln>
                  <a:solidFill>
                    <a:srgbClr val="19216D"/>
                  </a:solidFill>
                  <a:effectLst/>
                  <a:latin typeface="Trebuchet MS" pitchFamily="34" charset="0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640" grpId="0" animBg="1"/>
      <p:bldP spid="741641" grpId="0" animBg="1"/>
      <p:bldP spid="7416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26" descr="H:\Marketing nieuw\Communication\Photo's\Photos industries served\HITEC_datacen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6052" y="2292536"/>
            <a:ext cx="29083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85295" y="852676"/>
            <a:ext cx="8431193" cy="670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0" dirty="0" smtClean="0"/>
              <a:t>Инфраструктура </a:t>
            </a:r>
            <a:r>
              <a:rPr lang="ru-RU" sz="2000" b="0" dirty="0" err="1" smtClean="0"/>
              <a:t>ЦОДа</a:t>
            </a:r>
            <a:r>
              <a:rPr lang="ru-RU" sz="2000" b="0" dirty="0" smtClean="0"/>
              <a:t> должна обеспечить </a:t>
            </a:r>
            <a:r>
              <a:rPr lang="ru-RU" sz="2000" dirty="0" smtClean="0"/>
              <a:t>бесперебойное, гарантированное и резервное электроснабжение критически </a:t>
            </a:r>
            <a:r>
              <a:rPr lang="ru-RU" sz="2000" dirty="0"/>
              <a:t>важных </a:t>
            </a:r>
            <a:r>
              <a:rPr lang="ru-RU" sz="2000" dirty="0" smtClean="0"/>
              <a:t>процессов </a:t>
            </a:r>
            <a:r>
              <a:rPr lang="ru-RU" sz="2000" dirty="0" err="1" smtClean="0"/>
              <a:t>ЦОДа</a:t>
            </a:r>
            <a:r>
              <a:rPr lang="ru-RU" sz="2000" dirty="0" smtClean="0"/>
              <a:t> </a:t>
            </a:r>
            <a:r>
              <a:rPr lang="ru-RU" sz="2000" b="0" dirty="0" smtClean="0"/>
              <a:t>при учете современных трендов развития</a:t>
            </a:r>
            <a:r>
              <a:rPr lang="nl-NL" sz="2000" b="0" dirty="0" smtClean="0"/>
              <a:t>:</a:t>
            </a:r>
            <a:endParaRPr lang="nl-NL" sz="2000" b="0" dirty="0"/>
          </a:p>
          <a:p>
            <a:pPr marL="0" lvl="1" algn="l"/>
            <a:endParaRPr lang="ru-RU" sz="2000" b="0" dirty="0" smtClean="0"/>
          </a:p>
          <a:p>
            <a:pPr marL="0" lvl="1" algn="l"/>
            <a:r>
              <a:rPr lang="ru-RU" sz="2000" dirty="0" smtClean="0"/>
              <a:t>Наращивание мощностей </a:t>
            </a:r>
            <a:r>
              <a:rPr lang="ru-RU" sz="2000" dirty="0" err="1" smtClean="0"/>
              <a:t>ЦОДов</a:t>
            </a:r>
            <a:r>
              <a:rPr lang="ru-RU" sz="2000" dirty="0" smtClean="0"/>
              <a:t> (&gt; 1 МВА)</a:t>
            </a:r>
          </a:p>
          <a:p>
            <a:pPr algn="l">
              <a:buFont typeface="Arial" charset="0"/>
              <a:buChar char="•"/>
            </a:pPr>
            <a:r>
              <a:rPr lang="ru-RU" sz="2400" dirty="0"/>
              <a:t> </a:t>
            </a:r>
            <a:r>
              <a:rPr lang="ru-RU" sz="2000" dirty="0"/>
              <a:t>постоянное повышение Вт</a:t>
            </a:r>
            <a:r>
              <a:rPr lang="nl-NL" sz="2000" dirty="0"/>
              <a:t>/</a:t>
            </a:r>
            <a:r>
              <a:rPr lang="ru-RU" sz="2000" dirty="0"/>
              <a:t>м²</a:t>
            </a:r>
          </a:p>
          <a:p>
            <a:pPr algn="l">
              <a:buFont typeface="Arial" charset="0"/>
              <a:buChar char="•"/>
            </a:pPr>
            <a:r>
              <a:rPr lang="ru-RU" sz="2000" dirty="0"/>
              <a:t> увеличение предлагаемых услуг </a:t>
            </a:r>
            <a:r>
              <a:rPr lang="en-US" sz="2000" b="0" dirty="0"/>
              <a:t>(cloud</a:t>
            </a:r>
            <a:endParaRPr lang="ru-RU" sz="2000" b="0" dirty="0"/>
          </a:p>
          <a:p>
            <a:pPr algn="l"/>
            <a:r>
              <a:rPr lang="ru-RU" sz="2000" b="0" dirty="0"/>
              <a:t>  </a:t>
            </a:r>
            <a:r>
              <a:rPr lang="en-US" sz="2000" b="0" dirty="0"/>
              <a:t>computing</a:t>
            </a:r>
            <a:r>
              <a:rPr lang="ru-RU" sz="2000" b="0" dirty="0"/>
              <a:t>, о</a:t>
            </a:r>
            <a:r>
              <a:rPr lang="en-US" sz="2000" b="0" dirty="0" err="1"/>
              <a:t>nline</a:t>
            </a:r>
            <a:r>
              <a:rPr lang="en-US" sz="2000" b="0" dirty="0"/>
              <a:t> applications, virtualization)</a:t>
            </a:r>
            <a:endParaRPr lang="ru-RU" sz="2000" b="0" dirty="0"/>
          </a:p>
          <a:p>
            <a:pPr marL="0" lvl="1" algn="l">
              <a:buFont typeface="Arial" charset="0"/>
              <a:buChar char="•"/>
            </a:pPr>
            <a:r>
              <a:rPr lang="ru-RU" sz="2000" b="0" dirty="0"/>
              <a:t> </a:t>
            </a:r>
            <a:r>
              <a:rPr lang="ru-RU" sz="2000" dirty="0"/>
              <a:t>Телеком</a:t>
            </a:r>
            <a:r>
              <a:rPr lang="en-US" sz="2000" dirty="0"/>
              <a:t> -&gt; IP</a:t>
            </a:r>
          </a:p>
          <a:p>
            <a:pPr marL="0" lvl="1" algn="l"/>
            <a:endParaRPr lang="nl-NL" sz="2000" dirty="0"/>
          </a:p>
          <a:p>
            <a:pPr marL="0" lvl="1" algn="l"/>
            <a:r>
              <a:rPr lang="nl-NL" sz="2000" dirty="0"/>
              <a:t>M</a:t>
            </a:r>
            <a:r>
              <a:rPr lang="ru-RU" sz="2000" dirty="0" err="1"/>
              <a:t>аксимальная</a:t>
            </a:r>
            <a:r>
              <a:rPr lang="ru-RU" sz="2000" dirty="0"/>
              <a:t> надежность =&gt; резервирование</a:t>
            </a:r>
          </a:p>
          <a:p>
            <a:pPr marL="0" lvl="1" algn="l">
              <a:buFont typeface="Arial" charset="0"/>
              <a:buChar char="•"/>
            </a:pPr>
            <a:r>
              <a:rPr lang="ru-RU" sz="2000" dirty="0"/>
              <a:t> увеличение надежности и доступности (</a:t>
            </a:r>
            <a:r>
              <a:rPr lang="nl-NL" sz="2000" dirty="0"/>
              <a:t>Tier 3 </a:t>
            </a:r>
            <a:r>
              <a:rPr lang="ru-RU" sz="2000" dirty="0"/>
              <a:t>и </a:t>
            </a:r>
            <a:r>
              <a:rPr lang="nl-NL" sz="2000" dirty="0"/>
              <a:t>4)</a:t>
            </a:r>
          </a:p>
          <a:p>
            <a:pPr marL="0" lvl="1" algn="l">
              <a:buFont typeface="Arial" charset="0"/>
              <a:buChar char="•"/>
            </a:pPr>
            <a:endParaRPr lang="ru-RU" sz="2000" dirty="0"/>
          </a:p>
          <a:p>
            <a:pPr marL="0" lvl="1" algn="l"/>
            <a:r>
              <a:rPr lang="ru-RU" sz="2000" dirty="0"/>
              <a:t>Стремление к </a:t>
            </a:r>
            <a:r>
              <a:rPr lang="ru-RU" sz="2000" dirty="0" err="1"/>
              <a:t>энергоэффективности</a:t>
            </a:r>
            <a:r>
              <a:rPr lang="ru-RU" sz="2000" dirty="0"/>
              <a:t> и </a:t>
            </a:r>
            <a:r>
              <a:rPr lang="ru-RU" sz="2000" dirty="0" err="1"/>
              <a:t>экономичн</a:t>
            </a:r>
            <a:r>
              <a:rPr lang="nl-NL" sz="2000" dirty="0"/>
              <a:t>o</a:t>
            </a:r>
            <a:r>
              <a:rPr lang="ru-RU" sz="2000" dirty="0" err="1"/>
              <a:t>сти</a:t>
            </a:r>
            <a:endParaRPr lang="en-US" sz="2000" dirty="0"/>
          </a:p>
          <a:p>
            <a:pPr marL="0" lvl="1">
              <a:buFont typeface="Arial" charset="0"/>
              <a:buChar char="•"/>
            </a:pPr>
            <a:r>
              <a:rPr lang="en-US" sz="2000" dirty="0"/>
              <a:t> </a:t>
            </a:r>
            <a:r>
              <a:rPr lang="ru-RU" sz="2000" b="0" dirty="0" smtClean="0"/>
              <a:t>КПД</a:t>
            </a:r>
            <a:r>
              <a:rPr lang="ru-RU" sz="2000" b="0" dirty="0"/>
              <a:t>, </a:t>
            </a:r>
            <a:r>
              <a:rPr lang="ru-RU" sz="2000" b="0" dirty="0" smtClean="0"/>
              <a:t>срок </a:t>
            </a:r>
            <a:r>
              <a:rPr lang="ru-RU" sz="2000" b="0" dirty="0"/>
              <a:t>службы оборудования</a:t>
            </a:r>
            <a:r>
              <a:rPr lang="ru-RU" sz="2000" dirty="0"/>
              <a:t> </a:t>
            </a:r>
            <a:r>
              <a:rPr lang="en-US" sz="2000" dirty="0" smtClean="0"/>
              <a:t>= </a:t>
            </a:r>
            <a:r>
              <a:rPr lang="ru-RU" sz="2000" dirty="0" smtClean="0"/>
              <a:t>экология</a:t>
            </a:r>
            <a:endParaRPr lang="en-GB" sz="2000" dirty="0"/>
          </a:p>
          <a:p>
            <a:pPr marL="0" lvl="1" algn="l">
              <a:buFont typeface="Arial" charset="0"/>
              <a:buChar char="•"/>
            </a:pPr>
            <a:r>
              <a:rPr lang="en-US" sz="2000" dirty="0"/>
              <a:t> </a:t>
            </a:r>
            <a:r>
              <a:rPr lang="ru-RU" sz="2000" dirty="0"/>
              <a:t>возможность масштабирования</a:t>
            </a:r>
            <a:endParaRPr lang="nl-NL" sz="2000" dirty="0"/>
          </a:p>
          <a:p>
            <a:pPr marL="0" lvl="1" algn="l">
              <a:buFont typeface="Arial" charset="0"/>
              <a:buChar char="•"/>
            </a:pPr>
            <a:endParaRPr lang="en-US" sz="2000" b="0" dirty="0"/>
          </a:p>
          <a:p>
            <a:pPr algn="l"/>
            <a:endParaRPr lang="en-US" sz="2400" b="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1099575" y="915014"/>
            <a:ext cx="688422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Инфраструктура питания на основе СИБП</a:t>
            </a:r>
            <a:r>
              <a:rPr lang="en-US" sz="2200" dirty="0" smtClean="0">
                <a:solidFill>
                  <a:schemeClr val="tx2"/>
                </a:solidFill>
              </a:rPr>
              <a:t> + </a:t>
            </a:r>
            <a:r>
              <a:rPr lang="ru-RU" sz="2200" dirty="0" smtClean="0">
                <a:solidFill>
                  <a:schemeClr val="tx2"/>
                </a:solidFill>
              </a:rPr>
              <a:t>ДГУ</a:t>
            </a:r>
            <a:endParaRPr lang="en-US" sz="2200" dirty="0" smtClean="0">
              <a:solidFill>
                <a:schemeClr val="tx2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 </a:t>
            </a:r>
            <a:endParaRPr lang="en-GB" sz="2200" dirty="0">
              <a:solidFill>
                <a:schemeClr val="tx2"/>
              </a:solidFill>
            </a:endParaRP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1965325" y="295275"/>
            <a:ext cx="5237331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3200" dirty="0" smtClean="0"/>
              <a:t>Инфраструктура питания</a:t>
            </a:r>
            <a:endParaRPr lang="en-GB" sz="3000" dirty="0">
              <a:solidFill>
                <a:srgbClr val="000099"/>
              </a:solidFill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109315" y="1357671"/>
          <a:ext cx="7069137" cy="4995863"/>
        </p:xfrm>
        <a:graphic>
          <a:graphicData uri="http://schemas.openxmlformats.org/presentationml/2006/ole">
            <p:oleObj spid="_x0000_s93186" name="Acrobat Document" r:id="rId4" imgW="10049040" imgH="7085160" progId="AcroExch.Document.7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32339" y="1531937"/>
            <a:ext cx="8750300" cy="4653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400" dirty="0" smtClean="0">
                <a:solidFill>
                  <a:schemeClr val="tx2"/>
                </a:solidFill>
              </a:rPr>
              <a:t>Компликации с Инфраструктурой на основе СУПС</a:t>
            </a:r>
            <a:r>
              <a:rPr lang="en-US" sz="2400" dirty="0" smtClean="0">
                <a:solidFill>
                  <a:schemeClr val="tx2"/>
                </a:solidFill>
              </a:rPr>
              <a:t> + </a:t>
            </a:r>
            <a:r>
              <a:rPr lang="ru-RU" sz="2400" dirty="0" smtClean="0">
                <a:solidFill>
                  <a:schemeClr val="tx2"/>
                </a:solidFill>
              </a:rPr>
              <a:t>ДГУ</a:t>
            </a:r>
            <a:endParaRPr lang="en-US" sz="2400" dirty="0" smtClean="0">
              <a:solidFill>
                <a:schemeClr val="tx2"/>
              </a:solidFill>
            </a:endParaRP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Требовалась дополнительная площадка для построение и размещения всей аппаратуры = площадка за счет площадки серверов</a:t>
            </a:r>
            <a:endParaRPr lang="en-GB" sz="1800" b="0" dirty="0">
              <a:solidFill>
                <a:schemeClr val="tx1"/>
              </a:solidFill>
            </a:endParaRP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Инфраструктура возможна только на низком напряжении и это означало дополнительные РУ НН и </a:t>
            </a:r>
            <a:endParaRPr lang="en-GB" sz="1800" b="0" dirty="0">
              <a:solidFill>
                <a:schemeClr val="tx1"/>
              </a:solidFill>
            </a:endParaRP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Получались очень высокие номинальные токи сборных шин и кабельных соединений = нестандартные РУ с автоматами высоких номинальных токов и огромное число кабелей больших сечений</a:t>
            </a: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Токи КЗ выше 100кА</a:t>
            </a:r>
            <a:endParaRPr lang="en-GB" sz="1800" b="0" dirty="0">
              <a:solidFill>
                <a:schemeClr val="tx1"/>
              </a:solidFill>
            </a:endParaRP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Инфраструктура питания разделена на много частей</a:t>
            </a:r>
            <a:endParaRPr lang="en-GB" sz="1800" b="0" dirty="0">
              <a:solidFill>
                <a:schemeClr val="tx1"/>
              </a:solidFill>
            </a:endParaRPr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1800" b="0" dirty="0" smtClean="0">
                <a:solidFill>
                  <a:schemeClr val="tx1"/>
                </a:solidFill>
              </a:rPr>
              <a:t>Чтобы получить Т</a:t>
            </a:r>
            <a:r>
              <a:rPr lang="en-US" sz="1800" b="0" dirty="0" err="1" smtClean="0">
                <a:solidFill>
                  <a:schemeClr val="tx1"/>
                </a:solidFill>
              </a:rPr>
              <a:t>ier</a:t>
            </a:r>
            <a:r>
              <a:rPr lang="en-US" sz="1800" b="0" dirty="0" smtClean="0">
                <a:solidFill>
                  <a:schemeClr val="tx1"/>
                </a:solidFill>
              </a:rPr>
              <a:t> III </a:t>
            </a:r>
            <a:r>
              <a:rPr lang="ru-RU" sz="1800" b="0" dirty="0" smtClean="0">
                <a:solidFill>
                  <a:schemeClr val="tx1"/>
                </a:solidFill>
              </a:rPr>
              <a:t>сертификат, решение получилось более дорогим, ….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65325" y="295275"/>
            <a:ext cx="5237331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3200" dirty="0" smtClean="0"/>
              <a:t>Инфраструктура питания</a:t>
            </a:r>
            <a:endParaRPr lang="en-GB" sz="3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258888" y="1503363"/>
            <a:ext cx="7019925" cy="5264150"/>
            <a:chOff x="793" y="931"/>
            <a:chExt cx="4422" cy="3316"/>
          </a:xfrm>
        </p:grpSpPr>
        <p:graphicFrame>
          <p:nvGraphicFramePr>
            <p:cNvPr id="8194" name="Object 4"/>
            <p:cNvGraphicFramePr>
              <a:graphicFrameLocks noChangeAspect="1"/>
            </p:cNvGraphicFramePr>
            <p:nvPr/>
          </p:nvGraphicFramePr>
          <p:xfrm>
            <a:off x="884" y="1178"/>
            <a:ext cx="3992" cy="2858"/>
          </p:xfrm>
          <a:graphic>
            <a:graphicData uri="http://schemas.openxmlformats.org/presentationml/2006/ole">
              <p:oleObj spid="_x0000_s98306" name="Acrobat Document" r:id="rId4" imgW="12561120" imgH="8880120" progId="AcroExch.Document.7">
                <p:embed/>
              </p:oleObj>
            </a:graphicData>
          </a:graphic>
        </p:graphicFrame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1066" y="1661"/>
              <a:ext cx="1678" cy="1542"/>
            </a:xfrm>
            <a:prstGeom prst="rect">
              <a:avLst/>
            </a:prstGeom>
            <a:solidFill>
              <a:srgbClr val="99CCFF">
                <a:alpha val="89803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Standby Diesel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Generation</a:t>
              </a:r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2880" y="1661"/>
              <a:ext cx="953" cy="1542"/>
            </a:xfrm>
            <a:prstGeom prst="rect">
              <a:avLst/>
            </a:prstGeom>
            <a:solidFill>
              <a:srgbClr val="99CCFF">
                <a:alpha val="89803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LV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Switchgear</a:t>
              </a: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3969" y="1253"/>
              <a:ext cx="725" cy="2631"/>
            </a:xfrm>
            <a:prstGeom prst="rect">
              <a:avLst/>
            </a:prstGeom>
            <a:solidFill>
              <a:srgbClr val="99CCFF">
                <a:alpha val="89803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Static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UPS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And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Batteries</a:t>
              </a:r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793" y="1071"/>
              <a:ext cx="2994" cy="4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3969" y="981"/>
              <a:ext cx="0" cy="32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2290" y="931"/>
              <a:ext cx="1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New external plant</a:t>
              </a: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4059" y="931"/>
              <a:ext cx="1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 sz="1800" b="0">
                  <a:solidFill>
                    <a:schemeClr val="tx1"/>
                  </a:solidFill>
                  <a:latin typeface="Arial" charset="0"/>
                </a:rPr>
                <a:t>Existing building</a:t>
              </a:r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839" y="3249"/>
              <a:ext cx="2994" cy="8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 Box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124075" y="295450"/>
            <a:ext cx="5052665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200" dirty="0" smtClean="0"/>
              <a:t>Инфраструктура питания</a:t>
            </a:r>
            <a:endParaRPr lang="en-GB" sz="3000" dirty="0">
              <a:solidFill>
                <a:srgbClr val="000099"/>
              </a:solidFill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099575" y="915014"/>
            <a:ext cx="688422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Инфраструктура питания на основе СУПС</a:t>
            </a:r>
            <a:r>
              <a:rPr lang="en-US" sz="2200" dirty="0" smtClean="0">
                <a:solidFill>
                  <a:schemeClr val="tx2"/>
                </a:solidFill>
              </a:rPr>
              <a:t> + </a:t>
            </a:r>
            <a:r>
              <a:rPr lang="ru-RU" sz="2200" dirty="0" smtClean="0">
                <a:solidFill>
                  <a:schemeClr val="tx2"/>
                </a:solidFill>
              </a:rPr>
              <a:t>ДГУ</a:t>
            </a:r>
            <a:endParaRPr lang="en-US" sz="2200" dirty="0" smtClean="0">
              <a:solidFill>
                <a:schemeClr val="tx2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 </a:t>
            </a:r>
            <a:endParaRPr lang="en-GB" sz="2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10965" y="399129"/>
            <a:ext cx="4984750" cy="505440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Инфраструктура питания </a:t>
            </a:r>
            <a:endParaRPr lang="en-US" sz="1800" b="0" dirty="0" smtClean="0">
              <a:solidFill>
                <a:srgbClr val="000099"/>
              </a:solidFill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58888" y="1700213"/>
            <a:ext cx="4681537" cy="5048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258888" y="5157788"/>
            <a:ext cx="4752975" cy="1295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9218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1746250" y="1546225"/>
          <a:ext cx="5056188" cy="3544888"/>
        </p:xfrm>
        <a:graphic>
          <a:graphicData uri="http://schemas.openxmlformats.org/presentationml/2006/ole">
            <p:oleObj spid="_x0000_s99330" name="Acrobat Document" r:id="rId4" imgW="12561120" imgH="8880120" progId="AcroExch.Document.7">
              <p:embed/>
            </p:oleObj>
          </a:graphicData>
        </a:graphic>
      </p:graphicFrame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1908175" y="2174875"/>
            <a:ext cx="2447925" cy="430213"/>
          </a:xfrm>
          <a:prstGeom prst="rect">
            <a:avLst/>
          </a:prstGeom>
          <a:solidFill>
            <a:schemeClr val="bg1">
              <a:alpha val="89803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Future DRUPS</a:t>
            </a:r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4572000" y="2606675"/>
            <a:ext cx="1512888" cy="2447925"/>
          </a:xfrm>
          <a:prstGeom prst="rect">
            <a:avLst/>
          </a:prstGeom>
          <a:solidFill>
            <a:srgbClr val="99CCFF">
              <a:alpha val="8980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HV &amp; LV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Switchgear</a:t>
            </a:r>
          </a:p>
        </p:txBody>
      </p:sp>
      <p:sp>
        <p:nvSpPr>
          <p:cNvPr id="9224" name="Rectangle 9" descr="Dark vertical"/>
          <p:cNvSpPr>
            <a:spLocks noChangeArrowheads="1"/>
          </p:cNvSpPr>
          <p:nvPr/>
        </p:nvSpPr>
        <p:spPr bwMode="auto">
          <a:xfrm>
            <a:off x="4572000" y="2174875"/>
            <a:ext cx="1511300" cy="430213"/>
          </a:xfrm>
          <a:prstGeom prst="rect">
            <a:avLst/>
          </a:prstGeom>
          <a:pattFill prst="dkVert">
            <a:fgClr>
              <a:srgbClr val="99CCFF">
                <a:alpha val="89803"/>
              </a:srgbClr>
            </a:fgClr>
            <a:bgClr>
              <a:schemeClr val="bg1">
                <a:alpha val="89803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New Sw’gear</a:t>
            </a:r>
          </a:p>
        </p:txBody>
      </p:sp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1908175" y="2606675"/>
            <a:ext cx="2447925" cy="2449513"/>
          </a:xfrm>
          <a:prstGeom prst="rect">
            <a:avLst/>
          </a:prstGeom>
          <a:solidFill>
            <a:srgbClr val="99CCFF">
              <a:alpha val="8980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6 x DRUPS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In space allocated to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Standby Diesel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Generation</a:t>
            </a:r>
          </a:p>
        </p:txBody>
      </p:sp>
      <p:sp>
        <p:nvSpPr>
          <p:cNvPr id="9226" name="Line 11"/>
          <p:cNvSpPr>
            <a:spLocks noChangeShapeType="1"/>
          </p:cNvSpPr>
          <p:nvPr/>
        </p:nvSpPr>
        <p:spPr bwMode="auto">
          <a:xfrm>
            <a:off x="6300788" y="1557338"/>
            <a:ext cx="0" cy="5184775"/>
          </a:xfrm>
          <a:prstGeom prst="line">
            <a:avLst/>
          </a:prstGeom>
          <a:noFill/>
          <a:ln w="38100">
            <a:solidFill>
              <a:schemeClr val="tx1"/>
            </a:solidFill>
            <a:prstDash val="lgDash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Text Box 12"/>
          <p:cNvSpPr txBox="1">
            <a:spLocks noChangeArrowheads="1"/>
          </p:cNvSpPr>
          <p:nvPr/>
        </p:nvSpPr>
        <p:spPr bwMode="auto">
          <a:xfrm>
            <a:off x="6443663" y="1477963"/>
            <a:ext cx="2025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GB" sz="1800">
                <a:solidFill>
                  <a:schemeClr val="tx1"/>
                </a:solidFill>
                <a:latin typeface="Arial" charset="0"/>
              </a:rPr>
              <a:t>Existing building</a:t>
            </a:r>
          </a:p>
        </p:txBody>
      </p:sp>
      <p:sp>
        <p:nvSpPr>
          <p:cNvPr id="9228" name="Rectangle 13" descr="Wide upward diagonal"/>
          <p:cNvSpPr>
            <a:spLocks noChangeArrowheads="1"/>
          </p:cNvSpPr>
          <p:nvPr/>
        </p:nvSpPr>
        <p:spPr bwMode="auto">
          <a:xfrm>
            <a:off x="6300788" y="1989138"/>
            <a:ext cx="1150937" cy="4176712"/>
          </a:xfrm>
          <a:prstGeom prst="rect">
            <a:avLst/>
          </a:prstGeom>
          <a:pattFill prst="wdUpDiag">
            <a:fgClr>
              <a:srgbClr val="99CCFF">
                <a:alpha val="89803"/>
              </a:srgbClr>
            </a:fgClr>
            <a:bgClr>
              <a:schemeClr val="bg1">
                <a:alpha val="89803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Space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Recovered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from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Static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UPS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And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sz="1800" b="0">
                <a:solidFill>
                  <a:schemeClr val="tx1"/>
                </a:solidFill>
                <a:latin typeface="Arial" charset="0"/>
              </a:rPr>
              <a:t>Batteries</a:t>
            </a:r>
          </a:p>
        </p:txBody>
      </p:sp>
      <p:sp>
        <p:nvSpPr>
          <p:cNvPr id="9229" name="Rectangle 14"/>
          <p:cNvSpPr>
            <a:spLocks noChangeArrowheads="1"/>
          </p:cNvSpPr>
          <p:nvPr/>
        </p:nvSpPr>
        <p:spPr bwMode="auto">
          <a:xfrm>
            <a:off x="1258888" y="1700213"/>
            <a:ext cx="4752975" cy="4333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0" name="Rectangle 15"/>
          <p:cNvSpPr>
            <a:spLocks noChangeArrowheads="1"/>
          </p:cNvSpPr>
          <p:nvPr/>
        </p:nvSpPr>
        <p:spPr bwMode="auto">
          <a:xfrm>
            <a:off x="1331913" y="5157788"/>
            <a:ext cx="4752975" cy="12954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Text Box 16"/>
          <p:cNvSpPr txBox="1">
            <a:spLocks noChangeArrowheads="1"/>
          </p:cNvSpPr>
          <p:nvPr/>
        </p:nvSpPr>
        <p:spPr bwMode="auto">
          <a:xfrm>
            <a:off x="3635375" y="1720850"/>
            <a:ext cx="2203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GB" sz="1800">
                <a:solidFill>
                  <a:schemeClr val="tx1"/>
                </a:solidFill>
                <a:latin typeface="Arial" charset="0"/>
              </a:rPr>
              <a:t>New external plant</a:t>
            </a:r>
          </a:p>
        </p:txBody>
      </p:sp>
      <p:sp>
        <p:nvSpPr>
          <p:cNvPr id="755729" name="Text Box 17"/>
          <p:cNvSpPr txBox="1">
            <a:spLocks noChangeArrowheads="1"/>
          </p:cNvSpPr>
          <p:nvPr/>
        </p:nvSpPr>
        <p:spPr bwMode="auto">
          <a:xfrm>
            <a:off x="715963" y="5521325"/>
            <a:ext cx="7772400" cy="862013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0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GB" sz="2400">
                <a:solidFill>
                  <a:srgbClr val="FF0000"/>
                </a:solidFill>
              </a:rPr>
              <a:t>Total Space Saving: ~45%</a:t>
            </a:r>
          </a:p>
          <a:p>
            <a:pPr marL="342900" indent="-342900" algn="ctr" eaLnBrk="0" hangingPunct="0">
              <a:spcBef>
                <a:spcPct val="50000"/>
              </a:spcBef>
              <a:buClrTx/>
              <a:buSzTx/>
              <a:buFontTx/>
              <a:buNone/>
            </a:pPr>
            <a:r>
              <a:rPr lang="en-GB" sz="1600">
                <a:solidFill>
                  <a:srgbClr val="FF0000"/>
                </a:solidFill>
              </a:rPr>
              <a:t>Re-used as Data Hall space – increased income potential</a:t>
            </a:r>
            <a:endParaRPr lang="en-US" sz="1600">
              <a:solidFill>
                <a:srgbClr val="FF0000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099575" y="915014"/>
            <a:ext cx="688422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Инфраструктура питания на основе ДР ИБП</a:t>
            </a:r>
            <a:endParaRPr lang="en-US" sz="2200" dirty="0" smtClean="0">
              <a:solidFill>
                <a:schemeClr val="tx2"/>
              </a:solidFill>
            </a:endParaRPr>
          </a:p>
          <a:p>
            <a:pPr eaLnBrk="0" hangingPunct="0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ru-RU" sz="2200" dirty="0" smtClean="0">
                <a:solidFill>
                  <a:schemeClr val="tx2"/>
                </a:solidFill>
              </a:rPr>
              <a:t> </a:t>
            </a:r>
            <a:endParaRPr lang="en-GB" sz="2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75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72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dirty="0" smtClean="0"/>
              <a:t>Преимущества решения</a:t>
            </a:r>
            <a:endParaRPr lang="en-GB" sz="2000" b="1" dirty="0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84325"/>
            <a:ext cx="403225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850" y="5181600"/>
            <a:ext cx="4176713" cy="1441450"/>
          </a:xfrm>
          <a:prstGeom prst="rect">
            <a:avLst/>
          </a:prstGeom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50000"/>
              </a:spcBef>
              <a:buFont typeface="Webdings" pitchFamily="18" charset="2"/>
              <a:buChar char="4"/>
              <a:defRPr/>
            </a:pPr>
            <a:r>
              <a:rPr lang="ru-RU" sz="1200" kern="0" dirty="0" smtClean="0">
                <a:latin typeface="Verdana" pitchFamily="34" charset="0"/>
              </a:rPr>
              <a:t>ДР ИБП позволили питать бесперебойно тоже системы охлаждения, что привело к дальнейшему упрощению </a:t>
            </a:r>
            <a:r>
              <a:rPr lang="ru-RU" sz="1200" dirty="0" smtClean="0">
                <a:latin typeface="Verdana" pitchFamily="34" charset="0"/>
              </a:rPr>
              <a:t>инфраструктуры и повышению ее </a:t>
            </a:r>
            <a:r>
              <a:rPr lang="ru-RU" sz="1200" kern="0" dirty="0" smtClean="0">
                <a:latin typeface="Verdana" pitchFamily="34" charset="0"/>
              </a:rPr>
              <a:t>надежности</a:t>
            </a:r>
          </a:p>
          <a:p>
            <a:pPr marL="342900" indent="-342900" algn="just">
              <a:lnSpc>
                <a:spcPct val="90000"/>
              </a:lnSpc>
              <a:spcBef>
                <a:spcPct val="50000"/>
              </a:spcBef>
              <a:buFont typeface="Webdings" pitchFamily="18" charset="2"/>
              <a:buChar char="4"/>
              <a:defRPr/>
            </a:pPr>
            <a:endParaRPr lang="en-GB" sz="1200" kern="0" dirty="0">
              <a:latin typeface="Verdana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709652" y="1509713"/>
            <a:ext cx="4039061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/>
          <a:lstStyle/>
          <a:p>
            <a:pPr marL="193675" indent="-193675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sz="1200" dirty="0" smtClean="0">
                <a:latin typeface="Verdana" pitchFamily="34" charset="0"/>
              </a:rPr>
              <a:t>Инфраструктура и произведение РУ драматически упростилось</a:t>
            </a:r>
            <a:endParaRPr lang="en-GB" sz="1200" dirty="0">
              <a:latin typeface="Verdana" pitchFamily="34" charset="0"/>
            </a:endParaRPr>
          </a:p>
          <a:p>
            <a:pPr marL="193675" indent="-193675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sz="1200" dirty="0" smtClean="0">
                <a:latin typeface="Verdana" pitchFamily="34" charset="0"/>
              </a:rPr>
              <a:t>Это позволило использовать более простую систему автоматики управления</a:t>
            </a:r>
          </a:p>
          <a:p>
            <a:pPr marL="193675" indent="-193675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sz="1200" dirty="0" smtClean="0">
                <a:latin typeface="Verdana" pitchFamily="34" charset="0"/>
              </a:rPr>
              <a:t>Цена решения ниже</a:t>
            </a:r>
          </a:p>
          <a:p>
            <a:pPr marL="193675" indent="-193675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ru-RU" sz="1200" dirty="0" smtClean="0">
                <a:latin typeface="Verdana" pitchFamily="34" charset="0"/>
              </a:rPr>
              <a:t>Простое расширение</a:t>
            </a:r>
          </a:p>
          <a:p>
            <a:pPr marL="193675" indent="-193675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endParaRPr lang="en-GB" sz="1200" dirty="0">
              <a:latin typeface="Verdana" pitchFamily="34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09938"/>
            <a:ext cx="4352925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736600" y="1803400"/>
            <a:ext cx="7620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ru-RU" sz="4000" dirty="0"/>
              <a:t>Преимущества </a:t>
            </a:r>
            <a:endParaRPr lang="nl-NL" sz="4000" dirty="0"/>
          </a:p>
          <a:p>
            <a:pPr>
              <a:spcBef>
                <a:spcPct val="50000"/>
              </a:spcBef>
              <a:buClrTx/>
              <a:buSzTx/>
            </a:pPr>
            <a:r>
              <a:rPr lang="ru-RU" sz="4000" dirty="0"/>
              <a:t>ДР </a:t>
            </a:r>
            <a:r>
              <a:rPr lang="ru-RU" sz="4000" dirty="0" smtClean="0"/>
              <a:t>ИБП </a:t>
            </a:r>
            <a:r>
              <a:rPr lang="nl-NL" sz="4000" dirty="0"/>
              <a:t>Hitec</a:t>
            </a:r>
            <a:endParaRPr lang="ru-RU" sz="40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219200" y="1066800"/>
            <a:ext cx="56435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algn="l" eaLnBrk="0" hangingPunc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 sz="2000"/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174625" y="1620838"/>
            <a:ext cx="8796338" cy="5229225"/>
            <a:chOff x="174625" y="1620838"/>
            <a:chExt cx="8796341" cy="5229225"/>
          </a:xfrm>
        </p:grpSpPr>
        <p:sp>
          <p:nvSpPr>
            <p:cNvPr id="14343" name="Text Box 3"/>
            <p:cNvSpPr txBox="1">
              <a:spLocks noChangeArrowheads="1"/>
            </p:cNvSpPr>
            <p:nvPr/>
          </p:nvSpPr>
          <p:spPr bwMode="auto">
            <a:xfrm>
              <a:off x="200025" y="3914775"/>
              <a:ext cx="2808783" cy="523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 type="none" w="sm" len="med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</a:pPr>
              <a:r>
                <a:rPr lang="ru-RU" sz="2800" dirty="0"/>
                <a:t>Неэффективно</a:t>
              </a:r>
              <a:endParaRPr lang="en-GB" sz="2800" dirty="0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922338" y="1620838"/>
              <a:ext cx="8048628" cy="5229225"/>
              <a:chOff x="349" y="1021"/>
              <a:chExt cx="5070" cy="3294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1269" y="1021"/>
                <a:ext cx="2674" cy="1425"/>
                <a:chOff x="1209" y="1061"/>
                <a:chExt cx="2674" cy="1425"/>
              </a:xfrm>
            </p:grpSpPr>
            <p:graphicFrame>
              <p:nvGraphicFramePr>
                <p:cNvPr id="14338" name="Object 6"/>
                <p:cNvGraphicFramePr>
                  <a:graphicFrameLocks noChangeAspect="1"/>
                </p:cNvGraphicFramePr>
                <p:nvPr/>
              </p:nvGraphicFramePr>
              <p:xfrm>
                <a:off x="1817" y="1453"/>
                <a:ext cx="1611" cy="762"/>
              </p:xfrm>
              <a:graphic>
                <a:graphicData uri="http://schemas.openxmlformats.org/presentationml/2006/ole">
                  <p:oleObj spid="_x0000_s164866" name="Bitmap Image" r:id="rId4" imgW="4571429" imgH="2161905" progId="PBrush">
                    <p:embed/>
                  </p:oleObj>
                </a:graphicData>
              </a:graphic>
            </p:graphicFrame>
            <p:sp>
              <p:nvSpPr>
                <p:cNvPr id="14377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2056" y="2195"/>
                  <a:ext cx="1454" cy="291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GB" sz="2400" dirty="0"/>
                    <a:t>Hitec </a:t>
                  </a:r>
                  <a:r>
                    <a:rPr lang="ru-RU" sz="2400" dirty="0"/>
                    <a:t>ДР </a:t>
                  </a:r>
                  <a:r>
                    <a:rPr lang="ru-RU" sz="2400" dirty="0" smtClean="0"/>
                    <a:t>ИГБП</a:t>
                  </a:r>
                  <a:endParaRPr lang="en-GB" sz="2400" dirty="0"/>
                </a:p>
              </p:txBody>
            </p:sp>
            <p:sp>
              <p:nvSpPr>
                <p:cNvPr id="14378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209" y="1061"/>
                  <a:ext cx="2674" cy="25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</a:pPr>
                  <a:r>
                    <a:rPr lang="ru-RU" sz="2000"/>
                    <a:t>Потери</a:t>
                  </a:r>
                  <a:r>
                    <a:rPr lang="en-GB" sz="2000"/>
                    <a:t> </a:t>
                  </a:r>
                  <a:r>
                    <a:rPr lang="ru-RU" sz="2000"/>
                    <a:t>при полной нагрузке </a:t>
                  </a:r>
                  <a:r>
                    <a:rPr lang="en-GB" sz="2000"/>
                    <a:t>3%</a:t>
                  </a:r>
                </a:p>
              </p:txBody>
            </p:sp>
            <p:sp>
              <p:nvSpPr>
                <p:cNvPr id="1437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282" y="1277"/>
                  <a:ext cx="507" cy="25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GB" sz="2000"/>
                    <a:t>100%</a:t>
                  </a:r>
                </a:p>
              </p:txBody>
            </p:sp>
            <p:sp>
              <p:nvSpPr>
                <p:cNvPr id="14380" name="AutoShape 10"/>
                <p:cNvSpPr>
                  <a:spLocks noChangeArrowheads="1"/>
                </p:cNvSpPr>
                <p:nvPr/>
              </p:nvSpPr>
              <p:spPr bwMode="auto">
                <a:xfrm>
                  <a:off x="1417" y="1497"/>
                  <a:ext cx="259" cy="711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33CC33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8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447" y="1277"/>
                  <a:ext cx="416" cy="25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GB" sz="2000"/>
                    <a:t>9</a:t>
                  </a:r>
                  <a:r>
                    <a:rPr lang="ru-RU" sz="2000"/>
                    <a:t>7</a:t>
                  </a:r>
                  <a:r>
                    <a:rPr lang="en-GB" sz="2000"/>
                    <a:t>%</a:t>
                  </a:r>
                </a:p>
              </p:txBody>
            </p:sp>
            <p:sp>
              <p:nvSpPr>
                <p:cNvPr id="14382" name="AutoShape 12"/>
                <p:cNvSpPr>
                  <a:spLocks noChangeArrowheads="1"/>
                </p:cNvSpPr>
                <p:nvPr/>
              </p:nvSpPr>
              <p:spPr bwMode="auto">
                <a:xfrm>
                  <a:off x="3570" y="1497"/>
                  <a:ext cx="259" cy="662"/>
                </a:xfrm>
                <a:prstGeom prst="rightArrow">
                  <a:avLst>
                    <a:gd name="adj1" fmla="val 50000"/>
                    <a:gd name="adj2" fmla="val 25000"/>
                  </a:avLst>
                </a:prstGeom>
                <a:solidFill>
                  <a:srgbClr val="33CC33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5" name="Group 13"/>
                <p:cNvGrpSpPr>
                  <a:grpSpLocks/>
                </p:cNvGrpSpPr>
                <p:nvPr/>
              </p:nvGrpSpPr>
              <p:grpSpPr bwMode="auto">
                <a:xfrm>
                  <a:off x="2474" y="1288"/>
                  <a:ext cx="390" cy="228"/>
                  <a:chOff x="1005" y="2970"/>
                  <a:chExt cx="390" cy="228"/>
                </a:xfrm>
              </p:grpSpPr>
              <p:sp>
                <p:nvSpPr>
                  <p:cNvPr id="14384" name="Freeform 14"/>
                  <p:cNvSpPr>
                    <a:spLocks/>
                  </p:cNvSpPr>
                  <p:nvPr/>
                </p:nvSpPr>
                <p:spPr bwMode="auto">
                  <a:xfrm>
                    <a:off x="1005" y="2970"/>
                    <a:ext cx="156" cy="228"/>
                  </a:xfrm>
                  <a:custGeom>
                    <a:avLst/>
                    <a:gdLst>
                      <a:gd name="T0" fmla="*/ 99 w 156"/>
                      <a:gd name="T1" fmla="*/ 0 h 306"/>
                      <a:gd name="T2" fmla="*/ 9 w 156"/>
                      <a:gd name="T3" fmla="*/ 1 h 306"/>
                      <a:gd name="T4" fmla="*/ 153 w 156"/>
                      <a:gd name="T5" fmla="*/ 1 h 306"/>
                      <a:gd name="T6" fmla="*/ 27 w 156"/>
                      <a:gd name="T7" fmla="*/ 1 h 306"/>
                      <a:gd name="T8" fmla="*/ 81 w 156"/>
                      <a:gd name="T9" fmla="*/ 1 h 3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6"/>
                      <a:gd name="T16" fmla="*/ 0 h 306"/>
                      <a:gd name="T17" fmla="*/ 156 w 156"/>
                      <a:gd name="T18" fmla="*/ 306 h 3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6" h="306">
                        <a:moveTo>
                          <a:pt x="99" y="0"/>
                        </a:moveTo>
                        <a:cubicBezTo>
                          <a:pt x="49" y="39"/>
                          <a:pt x="0" y="79"/>
                          <a:pt x="9" y="108"/>
                        </a:cubicBezTo>
                        <a:cubicBezTo>
                          <a:pt x="18" y="137"/>
                          <a:pt x="150" y="147"/>
                          <a:pt x="153" y="174"/>
                        </a:cubicBezTo>
                        <a:cubicBezTo>
                          <a:pt x="156" y="201"/>
                          <a:pt x="39" y="248"/>
                          <a:pt x="27" y="270"/>
                        </a:cubicBezTo>
                        <a:cubicBezTo>
                          <a:pt x="15" y="292"/>
                          <a:pt x="74" y="300"/>
                          <a:pt x="81" y="306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round/>
                    <a:headEnd type="triangle" w="sm" len="sm"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385" name="Freeform 15"/>
                  <p:cNvSpPr>
                    <a:spLocks/>
                  </p:cNvSpPr>
                  <p:nvPr/>
                </p:nvSpPr>
                <p:spPr bwMode="auto">
                  <a:xfrm>
                    <a:off x="1125" y="2970"/>
                    <a:ext cx="156" cy="228"/>
                  </a:xfrm>
                  <a:custGeom>
                    <a:avLst/>
                    <a:gdLst>
                      <a:gd name="T0" fmla="*/ 99 w 156"/>
                      <a:gd name="T1" fmla="*/ 0 h 306"/>
                      <a:gd name="T2" fmla="*/ 9 w 156"/>
                      <a:gd name="T3" fmla="*/ 1 h 306"/>
                      <a:gd name="T4" fmla="*/ 153 w 156"/>
                      <a:gd name="T5" fmla="*/ 1 h 306"/>
                      <a:gd name="T6" fmla="*/ 27 w 156"/>
                      <a:gd name="T7" fmla="*/ 1 h 306"/>
                      <a:gd name="T8" fmla="*/ 81 w 156"/>
                      <a:gd name="T9" fmla="*/ 1 h 3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6"/>
                      <a:gd name="T16" fmla="*/ 0 h 306"/>
                      <a:gd name="T17" fmla="*/ 156 w 156"/>
                      <a:gd name="T18" fmla="*/ 306 h 3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6" h="306">
                        <a:moveTo>
                          <a:pt x="99" y="0"/>
                        </a:moveTo>
                        <a:cubicBezTo>
                          <a:pt x="49" y="39"/>
                          <a:pt x="0" y="79"/>
                          <a:pt x="9" y="108"/>
                        </a:cubicBezTo>
                        <a:cubicBezTo>
                          <a:pt x="18" y="137"/>
                          <a:pt x="150" y="147"/>
                          <a:pt x="153" y="174"/>
                        </a:cubicBezTo>
                        <a:cubicBezTo>
                          <a:pt x="156" y="201"/>
                          <a:pt x="39" y="248"/>
                          <a:pt x="27" y="270"/>
                        </a:cubicBezTo>
                        <a:cubicBezTo>
                          <a:pt x="15" y="292"/>
                          <a:pt x="74" y="300"/>
                          <a:pt x="81" y="306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round/>
                    <a:headEnd type="triangle" w="sm" len="sm"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386" name="Freeform 16"/>
                  <p:cNvSpPr>
                    <a:spLocks/>
                  </p:cNvSpPr>
                  <p:nvPr/>
                </p:nvSpPr>
                <p:spPr bwMode="auto">
                  <a:xfrm>
                    <a:off x="1239" y="2970"/>
                    <a:ext cx="156" cy="228"/>
                  </a:xfrm>
                  <a:custGeom>
                    <a:avLst/>
                    <a:gdLst>
                      <a:gd name="T0" fmla="*/ 99 w 156"/>
                      <a:gd name="T1" fmla="*/ 0 h 306"/>
                      <a:gd name="T2" fmla="*/ 9 w 156"/>
                      <a:gd name="T3" fmla="*/ 1 h 306"/>
                      <a:gd name="T4" fmla="*/ 153 w 156"/>
                      <a:gd name="T5" fmla="*/ 1 h 306"/>
                      <a:gd name="T6" fmla="*/ 27 w 156"/>
                      <a:gd name="T7" fmla="*/ 1 h 306"/>
                      <a:gd name="T8" fmla="*/ 81 w 156"/>
                      <a:gd name="T9" fmla="*/ 1 h 3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56"/>
                      <a:gd name="T16" fmla="*/ 0 h 306"/>
                      <a:gd name="T17" fmla="*/ 156 w 156"/>
                      <a:gd name="T18" fmla="*/ 306 h 3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56" h="306">
                        <a:moveTo>
                          <a:pt x="99" y="0"/>
                        </a:moveTo>
                        <a:cubicBezTo>
                          <a:pt x="49" y="39"/>
                          <a:pt x="0" y="79"/>
                          <a:pt x="9" y="108"/>
                        </a:cubicBezTo>
                        <a:cubicBezTo>
                          <a:pt x="18" y="137"/>
                          <a:pt x="150" y="147"/>
                          <a:pt x="153" y="174"/>
                        </a:cubicBezTo>
                        <a:cubicBezTo>
                          <a:pt x="156" y="201"/>
                          <a:pt x="39" y="248"/>
                          <a:pt x="27" y="270"/>
                        </a:cubicBezTo>
                        <a:cubicBezTo>
                          <a:pt x="15" y="292"/>
                          <a:pt x="74" y="300"/>
                          <a:pt x="81" y="306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round/>
                    <a:headEnd type="triangle" w="sm" len="sm"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pic>
            <p:nvPicPr>
              <p:cNvPr id="14347" name="Picture 17" descr="4410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r="4799"/>
              <a:stretch>
                <a:fillRect/>
              </a:stretch>
            </p:blipFill>
            <p:spPr bwMode="auto">
              <a:xfrm>
                <a:off x="855" y="3206"/>
                <a:ext cx="799" cy="6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48" name="Picture 18" descr="Escanadi_sm.gif (26523 bytes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57" y="3204"/>
                <a:ext cx="640" cy="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49" name="Picture 19" descr="Escanadi_sm.gif (26523 bytes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691" y="3147"/>
                <a:ext cx="768" cy="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" name="Group 20"/>
              <p:cNvGrpSpPr>
                <a:grpSpLocks/>
              </p:cNvGrpSpPr>
              <p:nvPr/>
            </p:nvGrpSpPr>
            <p:grpSpPr bwMode="auto">
              <a:xfrm>
                <a:off x="3786" y="3210"/>
                <a:ext cx="676" cy="573"/>
                <a:chOff x="1867" y="3204"/>
                <a:chExt cx="725" cy="757"/>
              </a:xfrm>
            </p:grpSpPr>
            <p:pic>
              <p:nvPicPr>
                <p:cNvPr id="14375" name="Picture 21" descr="quattro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867" y="3205"/>
                  <a:ext cx="406" cy="7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376" name="Picture 22" descr="quattro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 l="4434"/>
                <a:stretch>
                  <a:fillRect/>
                </a:stretch>
              </p:blipFill>
              <p:spPr bwMode="auto">
                <a:xfrm>
                  <a:off x="2204" y="3204"/>
                  <a:ext cx="388" cy="7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4351" name="AutoShape 23"/>
              <p:cNvSpPr>
                <a:spLocks noChangeArrowheads="1"/>
              </p:cNvSpPr>
              <p:nvPr/>
            </p:nvSpPr>
            <p:spPr bwMode="auto">
              <a:xfrm>
                <a:off x="4573" y="3278"/>
                <a:ext cx="233" cy="441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52" name="AutoShape 24"/>
              <p:cNvSpPr>
                <a:spLocks noChangeArrowheads="1"/>
              </p:cNvSpPr>
              <p:nvPr/>
            </p:nvSpPr>
            <p:spPr bwMode="auto">
              <a:xfrm>
                <a:off x="462" y="3158"/>
                <a:ext cx="259" cy="711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00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" name="Group 25"/>
              <p:cNvGrpSpPr>
                <a:grpSpLocks/>
              </p:cNvGrpSpPr>
              <p:nvPr/>
            </p:nvGrpSpPr>
            <p:grpSpPr bwMode="auto">
              <a:xfrm>
                <a:off x="2003" y="2927"/>
                <a:ext cx="390" cy="228"/>
                <a:chOff x="1005" y="2970"/>
                <a:chExt cx="390" cy="228"/>
              </a:xfrm>
            </p:grpSpPr>
            <p:sp>
              <p:nvSpPr>
                <p:cNvPr id="14372" name="Freeform 26"/>
                <p:cNvSpPr>
                  <a:spLocks/>
                </p:cNvSpPr>
                <p:nvPr/>
              </p:nvSpPr>
              <p:spPr bwMode="auto">
                <a:xfrm>
                  <a:off x="100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73" name="Freeform 27"/>
                <p:cNvSpPr>
                  <a:spLocks/>
                </p:cNvSpPr>
                <p:nvPr/>
              </p:nvSpPr>
              <p:spPr bwMode="auto">
                <a:xfrm>
                  <a:off x="112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74" name="Freeform 28"/>
                <p:cNvSpPr>
                  <a:spLocks/>
                </p:cNvSpPr>
                <p:nvPr/>
              </p:nvSpPr>
              <p:spPr bwMode="auto">
                <a:xfrm>
                  <a:off x="1239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4354" name="Text Box 29"/>
              <p:cNvSpPr txBox="1">
                <a:spLocks noChangeArrowheads="1"/>
              </p:cNvSpPr>
              <p:nvPr/>
            </p:nvSpPr>
            <p:spPr bwMode="auto">
              <a:xfrm>
                <a:off x="1966" y="2614"/>
                <a:ext cx="2079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sz="2000"/>
                  <a:t>Полные потери</a:t>
                </a:r>
                <a:r>
                  <a:rPr lang="en-GB" sz="2000"/>
                  <a:t> &gt; </a:t>
                </a:r>
                <a:r>
                  <a:rPr lang="ru-RU" sz="2000"/>
                  <a:t>6</a:t>
                </a:r>
                <a:r>
                  <a:rPr lang="nl-NL" sz="2000"/>
                  <a:t>%</a:t>
                </a:r>
                <a:r>
                  <a:rPr lang="ru-RU" sz="2000"/>
                  <a:t> - 8</a:t>
                </a:r>
                <a:r>
                  <a:rPr lang="en-GB" sz="2000"/>
                  <a:t>%</a:t>
                </a:r>
              </a:p>
            </p:txBody>
          </p:sp>
          <p:sp>
            <p:nvSpPr>
              <p:cNvPr id="14355" name="Text Box 30"/>
              <p:cNvSpPr txBox="1">
                <a:spLocks noChangeArrowheads="1"/>
              </p:cNvSpPr>
              <p:nvPr/>
            </p:nvSpPr>
            <p:spPr bwMode="auto">
              <a:xfrm>
                <a:off x="349" y="2938"/>
                <a:ext cx="507" cy="2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sz="2000"/>
                  <a:t>100%</a:t>
                </a:r>
              </a:p>
            </p:txBody>
          </p:sp>
          <p:sp>
            <p:nvSpPr>
              <p:cNvPr id="14356" name="Text Box 31"/>
              <p:cNvSpPr txBox="1">
                <a:spLocks noChangeArrowheads="1"/>
              </p:cNvSpPr>
              <p:nvPr/>
            </p:nvSpPr>
            <p:spPr bwMode="auto">
              <a:xfrm>
                <a:off x="4440" y="3058"/>
                <a:ext cx="979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GB" sz="2000"/>
                  <a:t>&lt;9</a:t>
                </a:r>
                <a:r>
                  <a:rPr lang="nl-NL" sz="2000"/>
                  <a:t>4</a:t>
                </a:r>
                <a:r>
                  <a:rPr lang="en-GB" sz="2000"/>
                  <a:t>% (90%)</a:t>
                </a:r>
              </a:p>
            </p:txBody>
          </p:sp>
          <p:pic>
            <p:nvPicPr>
              <p:cNvPr id="14357" name="Picture 3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t="23270" r="5609" b="4402"/>
              <a:stretch>
                <a:fillRect/>
              </a:stretch>
            </p:blipFill>
            <p:spPr bwMode="auto">
              <a:xfrm>
                <a:off x="1806" y="3188"/>
                <a:ext cx="808" cy="6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33"/>
              <p:cNvGrpSpPr>
                <a:grpSpLocks/>
              </p:cNvGrpSpPr>
              <p:nvPr/>
            </p:nvGrpSpPr>
            <p:grpSpPr bwMode="auto">
              <a:xfrm>
                <a:off x="2997" y="2927"/>
                <a:ext cx="390" cy="228"/>
                <a:chOff x="1005" y="2970"/>
                <a:chExt cx="390" cy="228"/>
              </a:xfrm>
            </p:grpSpPr>
            <p:sp>
              <p:nvSpPr>
                <p:cNvPr id="14369" name="Freeform 34"/>
                <p:cNvSpPr>
                  <a:spLocks/>
                </p:cNvSpPr>
                <p:nvPr/>
              </p:nvSpPr>
              <p:spPr bwMode="auto">
                <a:xfrm>
                  <a:off x="100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70" name="Freeform 35"/>
                <p:cNvSpPr>
                  <a:spLocks/>
                </p:cNvSpPr>
                <p:nvPr/>
              </p:nvSpPr>
              <p:spPr bwMode="auto">
                <a:xfrm>
                  <a:off x="112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71" name="Freeform 36"/>
                <p:cNvSpPr>
                  <a:spLocks/>
                </p:cNvSpPr>
                <p:nvPr/>
              </p:nvSpPr>
              <p:spPr bwMode="auto">
                <a:xfrm>
                  <a:off x="1239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054" y="2927"/>
                <a:ext cx="390" cy="228"/>
                <a:chOff x="1005" y="2970"/>
                <a:chExt cx="390" cy="228"/>
              </a:xfrm>
            </p:grpSpPr>
            <p:sp>
              <p:nvSpPr>
                <p:cNvPr id="14366" name="Freeform 38"/>
                <p:cNvSpPr>
                  <a:spLocks/>
                </p:cNvSpPr>
                <p:nvPr/>
              </p:nvSpPr>
              <p:spPr bwMode="auto">
                <a:xfrm>
                  <a:off x="100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7" name="Freeform 39"/>
                <p:cNvSpPr>
                  <a:spLocks/>
                </p:cNvSpPr>
                <p:nvPr/>
              </p:nvSpPr>
              <p:spPr bwMode="auto">
                <a:xfrm>
                  <a:off x="112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8" name="Freeform 40"/>
                <p:cNvSpPr>
                  <a:spLocks/>
                </p:cNvSpPr>
                <p:nvPr/>
              </p:nvSpPr>
              <p:spPr bwMode="auto">
                <a:xfrm>
                  <a:off x="1239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41"/>
              <p:cNvGrpSpPr>
                <a:grpSpLocks/>
              </p:cNvGrpSpPr>
              <p:nvPr/>
            </p:nvGrpSpPr>
            <p:grpSpPr bwMode="auto">
              <a:xfrm>
                <a:off x="3891" y="2927"/>
                <a:ext cx="390" cy="228"/>
                <a:chOff x="1005" y="2970"/>
                <a:chExt cx="390" cy="228"/>
              </a:xfrm>
            </p:grpSpPr>
            <p:sp>
              <p:nvSpPr>
                <p:cNvPr id="14363" name="Freeform 42"/>
                <p:cNvSpPr>
                  <a:spLocks/>
                </p:cNvSpPr>
                <p:nvPr/>
              </p:nvSpPr>
              <p:spPr bwMode="auto">
                <a:xfrm>
                  <a:off x="100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4" name="Freeform 43"/>
                <p:cNvSpPr>
                  <a:spLocks/>
                </p:cNvSpPr>
                <p:nvPr/>
              </p:nvSpPr>
              <p:spPr bwMode="auto">
                <a:xfrm>
                  <a:off x="1125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5" name="Freeform 44"/>
                <p:cNvSpPr>
                  <a:spLocks/>
                </p:cNvSpPr>
                <p:nvPr/>
              </p:nvSpPr>
              <p:spPr bwMode="auto">
                <a:xfrm>
                  <a:off x="1239" y="2970"/>
                  <a:ext cx="156" cy="228"/>
                </a:xfrm>
                <a:custGeom>
                  <a:avLst/>
                  <a:gdLst>
                    <a:gd name="T0" fmla="*/ 99 w 156"/>
                    <a:gd name="T1" fmla="*/ 0 h 306"/>
                    <a:gd name="T2" fmla="*/ 9 w 156"/>
                    <a:gd name="T3" fmla="*/ 1 h 306"/>
                    <a:gd name="T4" fmla="*/ 153 w 156"/>
                    <a:gd name="T5" fmla="*/ 1 h 306"/>
                    <a:gd name="T6" fmla="*/ 27 w 156"/>
                    <a:gd name="T7" fmla="*/ 1 h 306"/>
                    <a:gd name="T8" fmla="*/ 81 w 156"/>
                    <a:gd name="T9" fmla="*/ 1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"/>
                    <a:gd name="T16" fmla="*/ 0 h 306"/>
                    <a:gd name="T17" fmla="*/ 156 w 156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" h="306">
                      <a:moveTo>
                        <a:pt x="99" y="0"/>
                      </a:moveTo>
                      <a:cubicBezTo>
                        <a:pt x="49" y="39"/>
                        <a:pt x="0" y="79"/>
                        <a:pt x="9" y="108"/>
                      </a:cubicBezTo>
                      <a:cubicBezTo>
                        <a:pt x="18" y="137"/>
                        <a:pt x="150" y="147"/>
                        <a:pt x="153" y="174"/>
                      </a:cubicBezTo>
                      <a:cubicBezTo>
                        <a:pt x="156" y="201"/>
                        <a:pt x="39" y="248"/>
                        <a:pt x="27" y="270"/>
                      </a:cubicBezTo>
                      <a:cubicBezTo>
                        <a:pt x="15" y="292"/>
                        <a:pt x="74" y="300"/>
                        <a:pt x="81" y="30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triangle" w="sm" len="sm"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4361" name="Text Box 45"/>
              <p:cNvSpPr txBox="1">
                <a:spLocks noChangeArrowheads="1"/>
              </p:cNvSpPr>
              <p:nvPr/>
            </p:nvSpPr>
            <p:spPr bwMode="auto">
              <a:xfrm>
                <a:off x="902" y="3797"/>
                <a:ext cx="3556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</a:pPr>
                <a:r>
                  <a:rPr lang="ru-RU" sz="2400"/>
                  <a:t>Системы на основе статических ИБП</a:t>
                </a:r>
                <a:endParaRPr lang="en-US" sz="2400"/>
              </a:p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GB" sz="2400"/>
              </a:p>
            </p:txBody>
          </p:sp>
          <p:sp>
            <p:nvSpPr>
              <p:cNvPr id="14362" name="Line 46"/>
              <p:cNvSpPr>
                <a:spLocks noChangeShapeType="1"/>
              </p:cNvSpPr>
              <p:nvPr/>
            </p:nvSpPr>
            <p:spPr bwMode="auto">
              <a:xfrm>
                <a:off x="661" y="2450"/>
                <a:ext cx="38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lgDashDot"/>
                <a:round/>
                <a:headEnd/>
                <a:tailEnd type="none" w="sm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345" name="Text Box 48"/>
            <p:cNvSpPr txBox="1">
              <a:spLocks noChangeArrowheads="1"/>
            </p:cNvSpPr>
            <p:nvPr/>
          </p:nvSpPr>
          <p:spPr bwMode="auto">
            <a:xfrm>
              <a:off x="174625" y="2552700"/>
              <a:ext cx="2388796" cy="5232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 type="none" w="sm" len="med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2800" dirty="0"/>
                <a:t>Эффективно</a:t>
              </a:r>
              <a:endParaRPr lang="en-GB" sz="2800" dirty="0"/>
            </a:p>
          </p:txBody>
        </p:sp>
      </p:grpSp>
      <p:sp>
        <p:nvSpPr>
          <p:cNvPr id="14341" name="Rectangle 17"/>
          <p:cNvSpPr>
            <a:spLocks noChangeArrowheads="1"/>
          </p:cNvSpPr>
          <p:nvPr/>
        </p:nvSpPr>
        <p:spPr bwMode="auto">
          <a:xfrm>
            <a:off x="2139703" y="373063"/>
            <a:ext cx="627062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200" dirty="0" smtClean="0"/>
              <a:t>Простая система</a:t>
            </a:r>
            <a:r>
              <a:rPr lang="nl-NL" sz="3600" dirty="0"/>
              <a:t/>
            </a:r>
            <a:br>
              <a:rPr lang="nl-NL" sz="3600" dirty="0"/>
            </a:br>
            <a:endParaRPr lang="en-GB" sz="2400" dirty="0"/>
          </a:p>
        </p:txBody>
      </p:sp>
      <p:sp>
        <p:nvSpPr>
          <p:cNvPr id="14342" name="TextBox 48"/>
          <p:cNvSpPr txBox="1">
            <a:spLocks noChangeArrowheads="1"/>
          </p:cNvSpPr>
          <p:nvPr/>
        </p:nvSpPr>
        <p:spPr bwMode="auto">
          <a:xfrm>
            <a:off x="138113" y="1003300"/>
            <a:ext cx="756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Низкая стоимость решения и технического обслуживания</a:t>
            </a:r>
            <a:endParaRPr lang="en-US" sz="2000" dirty="0"/>
          </a:p>
        </p:txBody>
      </p:sp>
      <p:sp>
        <p:nvSpPr>
          <p:cNvPr id="51" name="Rectangle 53"/>
          <p:cNvSpPr>
            <a:spLocks noChangeArrowheads="1"/>
          </p:cNvSpPr>
          <p:nvPr/>
        </p:nvSpPr>
        <p:spPr bwMode="auto">
          <a:xfrm>
            <a:off x="2686793" y="3894942"/>
            <a:ext cx="4343400" cy="25019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r>
              <a:rPr lang="en-US" sz="1700" b="1" dirty="0">
                <a:solidFill>
                  <a:schemeClr val="bg1"/>
                </a:solidFill>
              </a:rPr>
              <a:t>H</a:t>
            </a:r>
            <a:r>
              <a:rPr lang="ru-RU" sz="1700" b="1" dirty="0">
                <a:solidFill>
                  <a:schemeClr val="bg1"/>
                </a:solidFill>
              </a:rPr>
              <a:t> </a:t>
            </a:r>
          </a:p>
          <a:p>
            <a:r>
              <a:rPr lang="ru-RU" sz="1700" dirty="0">
                <a:solidFill>
                  <a:schemeClr val="bg1"/>
                </a:solidFill>
              </a:rPr>
              <a:t>Преимущества Динамического ИБП </a:t>
            </a:r>
            <a:r>
              <a:rPr lang="nl-NL" sz="1700" dirty="0">
                <a:solidFill>
                  <a:schemeClr val="bg1"/>
                </a:solidFill>
              </a:rPr>
              <a:t>H</a:t>
            </a:r>
            <a:r>
              <a:rPr lang="en-US" sz="1700" dirty="0" err="1">
                <a:solidFill>
                  <a:schemeClr val="bg1"/>
                </a:solidFill>
              </a:rPr>
              <a:t>itec</a:t>
            </a:r>
            <a:r>
              <a:rPr lang="en-US" sz="1700" b="1" dirty="0">
                <a:solidFill>
                  <a:schemeClr val="bg1"/>
                </a:solidFill>
              </a:rPr>
              <a:t>:</a:t>
            </a:r>
          </a:p>
          <a:p>
            <a:r>
              <a:rPr lang="en-GB" sz="1700" b="1" dirty="0">
                <a:solidFill>
                  <a:schemeClr val="bg1"/>
                </a:solidFill>
              </a:rPr>
              <a:t>- </a:t>
            </a:r>
            <a:r>
              <a:rPr lang="ru-RU" sz="1700" b="1" dirty="0">
                <a:solidFill>
                  <a:schemeClr val="bg1"/>
                </a:solidFill>
              </a:rPr>
              <a:t>В</a:t>
            </a:r>
            <a:r>
              <a:rPr lang="ru-RU" sz="1700" dirty="0">
                <a:solidFill>
                  <a:schemeClr val="bg1"/>
                </a:solidFill>
              </a:rPr>
              <a:t>ысокое КПД (97%)</a:t>
            </a:r>
            <a:r>
              <a:rPr lang="en-GB" sz="1700" dirty="0">
                <a:solidFill>
                  <a:schemeClr val="bg1"/>
                </a:solidFill>
              </a:rPr>
              <a:t> (no power conversion)</a:t>
            </a:r>
          </a:p>
          <a:p>
            <a:r>
              <a:rPr lang="en-GB" sz="1700" dirty="0">
                <a:solidFill>
                  <a:schemeClr val="bg1"/>
                </a:solidFill>
              </a:rPr>
              <a:t>- </a:t>
            </a:r>
            <a:r>
              <a:rPr lang="ru-RU" sz="1700" dirty="0">
                <a:solidFill>
                  <a:schemeClr val="bg1"/>
                </a:solidFill>
              </a:rPr>
              <a:t>Высокая надежность (моноблок)</a:t>
            </a:r>
            <a:endParaRPr lang="en-GB" sz="1700" dirty="0">
              <a:solidFill>
                <a:schemeClr val="bg1"/>
              </a:solidFill>
            </a:endParaRPr>
          </a:p>
          <a:p>
            <a:r>
              <a:rPr lang="en-GB" sz="1700" dirty="0" smtClean="0">
                <a:solidFill>
                  <a:schemeClr val="bg1"/>
                </a:solidFill>
              </a:rPr>
              <a:t>- </a:t>
            </a:r>
            <a:r>
              <a:rPr lang="ru-RU" sz="1700" dirty="0" smtClean="0">
                <a:solidFill>
                  <a:schemeClr val="bg1"/>
                </a:solidFill>
              </a:rPr>
              <a:t>Малые габариты</a:t>
            </a:r>
            <a:r>
              <a:rPr lang="en-GB" sz="1700" dirty="0" smtClean="0">
                <a:solidFill>
                  <a:schemeClr val="bg1"/>
                </a:solidFill>
              </a:rPr>
              <a:t>, 40%-60% </a:t>
            </a:r>
            <a:r>
              <a:rPr lang="ru-RU" sz="1700" dirty="0" smtClean="0">
                <a:solidFill>
                  <a:schemeClr val="bg1"/>
                </a:solidFill>
              </a:rPr>
              <a:t>площадки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1700" dirty="0" smtClean="0">
                <a:solidFill>
                  <a:schemeClr val="bg1"/>
                </a:solidFill>
              </a:rPr>
              <a:t>  </a:t>
            </a:r>
            <a:r>
              <a:rPr lang="ru-RU" sz="1700" dirty="0" smtClean="0">
                <a:solidFill>
                  <a:schemeClr val="bg1"/>
                </a:solidFill>
              </a:rPr>
              <a:t>м</a:t>
            </a:r>
            <a:r>
              <a:rPr lang="en-US" sz="1700" dirty="0" smtClean="0">
                <a:solidFill>
                  <a:schemeClr val="bg1"/>
                </a:solidFill>
              </a:rPr>
              <a:t>e</a:t>
            </a:r>
            <a:r>
              <a:rPr lang="ru-RU" sz="1700" dirty="0" err="1" smtClean="0">
                <a:solidFill>
                  <a:schemeClr val="bg1"/>
                </a:solidFill>
              </a:rPr>
              <a:t>нше</a:t>
            </a:r>
            <a:r>
              <a:rPr lang="en-US" sz="1700" dirty="0" smtClean="0">
                <a:solidFill>
                  <a:schemeClr val="bg1"/>
                </a:solidFill>
              </a:rPr>
              <a:t> </a:t>
            </a:r>
            <a:endParaRPr lang="en-GB" sz="1700" dirty="0">
              <a:solidFill>
                <a:schemeClr val="bg1"/>
              </a:solidFill>
            </a:endParaRPr>
          </a:p>
          <a:p>
            <a:r>
              <a:rPr lang="ru-RU" sz="1700" dirty="0">
                <a:solidFill>
                  <a:schemeClr val="bg1"/>
                </a:solidFill>
              </a:rPr>
              <a:t>- Срок службы системы более 25 лет</a:t>
            </a:r>
          </a:p>
          <a:p>
            <a:r>
              <a:rPr lang="ru-RU" sz="1700" dirty="0">
                <a:solidFill>
                  <a:schemeClr val="bg1"/>
                </a:solidFill>
              </a:rPr>
              <a:t>- Технические преимущества</a:t>
            </a:r>
            <a:endParaRPr lang="en-US" sz="1700" dirty="0">
              <a:solidFill>
                <a:schemeClr val="bg1"/>
              </a:solidFill>
            </a:endParaRPr>
          </a:p>
          <a:p>
            <a:endParaRPr lang="en-GB" sz="17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0" y="1005095"/>
            <a:ext cx="9524010" cy="61863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 smtClean="0"/>
              <a:t>Компактная, простая и проверенная концепция без</a:t>
            </a:r>
            <a:r>
              <a:rPr lang="nl-NL" sz="2000" dirty="0" smtClean="0"/>
              <a:t> </a:t>
            </a:r>
            <a:r>
              <a:rPr lang="ru-RU" sz="2000" dirty="0" smtClean="0"/>
              <a:t>батарей</a:t>
            </a:r>
            <a:endParaRPr lang="en-GB" sz="2000" dirty="0" smtClean="0"/>
          </a:p>
          <a:p>
            <a:pPr marL="457200" indent="-457200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 smtClean="0"/>
              <a:t>Повышает </a:t>
            </a:r>
            <a:r>
              <a:rPr lang="ru-RU" sz="2000" dirty="0" err="1"/>
              <a:t>Энергоэффективность</a:t>
            </a:r>
            <a:r>
              <a:rPr lang="ru-RU" sz="2000" dirty="0"/>
              <a:t> </a:t>
            </a:r>
            <a:r>
              <a:rPr lang="ru-RU" sz="2000" dirty="0" err="1" smtClean="0"/>
              <a:t>ЦОДов</a:t>
            </a:r>
            <a:r>
              <a:rPr lang="ru-RU" sz="2000" dirty="0" smtClean="0"/>
              <a:t> (КПД, инфраструктура)</a:t>
            </a:r>
            <a:endParaRPr lang="en-GB" sz="2000" dirty="0"/>
          </a:p>
          <a:p>
            <a:pPr marL="457200" indent="-457200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nl-NL" sz="2000" dirty="0" smtClean="0"/>
              <a:t>M</a:t>
            </a:r>
            <a:r>
              <a:rPr lang="ru-RU" sz="2000" dirty="0" err="1" smtClean="0"/>
              <a:t>инимальная</a:t>
            </a:r>
            <a:r>
              <a:rPr lang="ru-RU" sz="2000" dirty="0" smtClean="0"/>
              <a:t> стоимость владения (ед.мощности, инфраструктура)</a:t>
            </a:r>
            <a:endParaRPr lang="en-GB" sz="2000" dirty="0" smtClean="0"/>
          </a:p>
          <a:p>
            <a:pPr marL="457200" indent="-457200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 smtClean="0"/>
              <a:t>Экологически чистое решение (нет</a:t>
            </a:r>
            <a:r>
              <a:rPr lang="nl-NL" sz="2000" dirty="0" smtClean="0"/>
              <a:t> </a:t>
            </a:r>
            <a:r>
              <a:rPr lang="ru-RU" sz="2000" dirty="0" smtClean="0"/>
              <a:t>батарей, КПД, срок службы) </a:t>
            </a:r>
          </a:p>
          <a:p>
            <a:pPr marL="457200" indent="-457200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nl-NL" sz="2000" dirty="0" smtClean="0"/>
              <a:t>M</a:t>
            </a:r>
            <a:r>
              <a:rPr lang="ru-RU" sz="2000" dirty="0" err="1"/>
              <a:t>аксимальная</a:t>
            </a:r>
            <a:r>
              <a:rPr lang="ru-RU" sz="2000" dirty="0"/>
              <a:t> надежность и эффективность </a:t>
            </a:r>
            <a:r>
              <a:rPr lang="ru-RU" sz="2000" dirty="0" smtClean="0"/>
              <a:t>гарантированного и резервного питания из за простоты ДР ИБП и инфраструктуры (</a:t>
            </a:r>
            <a:r>
              <a:rPr lang="en-US" sz="2000" dirty="0" smtClean="0"/>
              <a:t>Tier)</a:t>
            </a:r>
            <a:endParaRPr lang="ru-RU" sz="2000" dirty="0"/>
          </a:p>
          <a:p>
            <a:pPr marL="457200" indent="-457200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 smtClean="0"/>
              <a:t>Фильтрация </a:t>
            </a:r>
            <a:r>
              <a:rPr lang="ru-RU" sz="2000" dirty="0"/>
              <a:t>всех помех сети и </a:t>
            </a:r>
            <a:r>
              <a:rPr lang="ru-RU" sz="2000" dirty="0" smtClean="0"/>
              <a:t>нагрузки</a:t>
            </a:r>
            <a:r>
              <a:rPr lang="en-GB" sz="2000" dirty="0" smtClean="0"/>
              <a:t>, </a:t>
            </a:r>
            <a:r>
              <a:rPr lang="ru-RU" sz="2000" dirty="0" smtClean="0"/>
              <a:t>питает </a:t>
            </a:r>
            <a:r>
              <a:rPr lang="ru-RU" sz="2000" dirty="0"/>
              <a:t>емкостные и индуктивные нагрузки при</a:t>
            </a:r>
            <a:r>
              <a:rPr lang="nl-NL" sz="2000" dirty="0"/>
              <a:t> </a:t>
            </a:r>
            <a:r>
              <a:rPr lang="ru-RU" sz="2000" dirty="0"/>
              <a:t> этом</a:t>
            </a:r>
            <a:r>
              <a:rPr lang="nl-NL" sz="2000" dirty="0"/>
              <a:t> </a:t>
            </a:r>
            <a:r>
              <a:rPr lang="ru-RU" sz="2000" dirty="0"/>
              <a:t>коэффициентом мощности 0,98</a:t>
            </a:r>
          </a:p>
          <a:p>
            <a:pPr marL="457200" indent="-457200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/>
              <a:t>Максимальное удобство подключения и комбинирования разных </a:t>
            </a:r>
            <a:r>
              <a:rPr lang="ru-RU" sz="2000" dirty="0" smtClean="0"/>
              <a:t>нагрузок</a:t>
            </a:r>
            <a:r>
              <a:rPr lang="en-US" sz="2000" dirty="0" smtClean="0"/>
              <a:t> – </a:t>
            </a:r>
            <a:r>
              <a:rPr lang="ru-RU" sz="2000" dirty="0" smtClean="0"/>
              <a:t>высокая перегрузочная способность (серверы, механическая нагрузки, …)</a:t>
            </a:r>
            <a:endParaRPr lang="en-GB" sz="2000" dirty="0"/>
          </a:p>
          <a:p>
            <a:pPr marL="457200" indent="-457200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000" dirty="0"/>
              <a:t>Возможность наращивания мощности </a:t>
            </a:r>
            <a:r>
              <a:rPr lang="ru-RU" sz="2000" dirty="0" smtClean="0"/>
              <a:t>– масштабирование </a:t>
            </a:r>
            <a:endParaRPr lang="ru-RU" sz="2000" dirty="0"/>
          </a:p>
          <a:p>
            <a:pPr marL="457200" indent="-457200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endParaRPr lang="en-GB" sz="2400" dirty="0"/>
          </a:p>
        </p:txBody>
      </p:sp>
      <p:sp>
        <p:nvSpPr>
          <p:cNvPr id="66563" name="Rectangle 4"/>
          <p:cNvSpPr>
            <a:spLocks noChangeArrowheads="1"/>
          </p:cNvSpPr>
          <p:nvPr/>
        </p:nvSpPr>
        <p:spPr bwMode="auto">
          <a:xfrm>
            <a:off x="2039732" y="372238"/>
            <a:ext cx="6867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</a:pPr>
            <a:r>
              <a:rPr lang="ru-RU" sz="3200" dirty="0"/>
              <a:t>Преимущества ДР </a:t>
            </a:r>
            <a:r>
              <a:rPr lang="ru-RU" sz="3200" dirty="0" smtClean="0"/>
              <a:t>ИБП </a:t>
            </a:r>
            <a:r>
              <a:rPr lang="nl-NL" sz="3200" dirty="0"/>
              <a:t>Hitec</a:t>
            </a:r>
            <a:endParaRPr lang="ru-RU" sz="32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2309813" y="404813"/>
            <a:ext cx="5627687" cy="682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ClrTx/>
              <a:buSzTx/>
            </a:pPr>
            <a:r>
              <a:rPr lang="en-GB" sz="3200"/>
              <a:t>Tier IV </a:t>
            </a:r>
            <a:r>
              <a:rPr lang="ru-RU" sz="3200"/>
              <a:t>с </a:t>
            </a:r>
            <a:r>
              <a:rPr lang="en-GB" sz="3200"/>
              <a:t>UTI</a:t>
            </a:r>
            <a:r>
              <a:rPr lang="ru-RU" sz="3200"/>
              <a:t> сертификатом</a:t>
            </a:r>
            <a:endParaRPr lang="en-GB" sz="3200"/>
          </a:p>
        </p:txBody>
      </p:sp>
      <p:pic>
        <p:nvPicPr>
          <p:cNvPr id="108547" name="Picture 3" descr="IMG_20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441450"/>
            <a:ext cx="756285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1666875" y="1028700"/>
            <a:ext cx="6132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2000">
                <a:solidFill>
                  <a:schemeClr val="tx1"/>
                </a:solidFill>
              </a:rPr>
              <a:t>8 x 2200kVA at 11 kV 50 Hz. 2(N+1) configuration</a:t>
            </a:r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0750" y="4760913"/>
            <a:ext cx="1819275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IMG_20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196975"/>
            <a:ext cx="77438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711325" y="442913"/>
            <a:ext cx="6342063" cy="682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GB" sz="3200"/>
              <a:t>UTI Tier IV Certified DataCenter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1219200" y="714375"/>
            <a:ext cx="56435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algn="l" eaLnBrk="0" hangingPunc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 sz="2000">
              <a:solidFill>
                <a:schemeClr val="tx2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81338" y="1624013"/>
            <a:ext cx="3097212" cy="1408112"/>
            <a:chOff x="2006" y="388"/>
            <a:chExt cx="1523" cy="887"/>
          </a:xfrm>
        </p:grpSpPr>
        <p:graphicFrame>
          <p:nvGraphicFramePr>
            <p:cNvPr id="5122" name="Object 5"/>
            <p:cNvGraphicFramePr>
              <a:graphicFrameLocks noChangeAspect="1"/>
            </p:cNvGraphicFramePr>
            <p:nvPr/>
          </p:nvGraphicFramePr>
          <p:xfrm>
            <a:off x="2728" y="388"/>
            <a:ext cx="801" cy="887"/>
          </p:xfrm>
          <a:graphic>
            <a:graphicData uri="http://schemas.openxmlformats.org/presentationml/2006/ole">
              <p:oleObj spid="_x0000_s50178" name="Bitmap Image" r:id="rId4" imgW="4571429" imgH="2161905" progId="PBrush">
                <p:embed/>
              </p:oleObj>
            </a:graphicData>
          </a:graphic>
        </p:graphicFrame>
        <p:sp>
          <p:nvSpPr>
            <p:cNvPr id="5158" name="Freeform 6"/>
            <p:cNvSpPr>
              <a:spLocks/>
            </p:cNvSpPr>
            <p:nvPr/>
          </p:nvSpPr>
          <p:spPr bwMode="auto">
            <a:xfrm>
              <a:off x="2597" y="1055"/>
              <a:ext cx="249" cy="51"/>
            </a:xfrm>
            <a:custGeom>
              <a:avLst/>
              <a:gdLst>
                <a:gd name="T0" fmla="*/ 5 w 249"/>
                <a:gd name="T1" fmla="*/ 3 h 51"/>
                <a:gd name="T2" fmla="*/ 42 w 249"/>
                <a:gd name="T3" fmla="*/ 7 h 51"/>
                <a:gd name="T4" fmla="*/ 72 w 249"/>
                <a:gd name="T5" fmla="*/ 13 h 51"/>
                <a:gd name="T6" fmla="*/ 104 w 249"/>
                <a:gd name="T7" fmla="*/ 19 h 51"/>
                <a:gd name="T8" fmla="*/ 123 w 249"/>
                <a:gd name="T9" fmla="*/ 23 h 51"/>
                <a:gd name="T10" fmla="*/ 150 w 249"/>
                <a:gd name="T11" fmla="*/ 29 h 51"/>
                <a:gd name="T12" fmla="*/ 159 w 249"/>
                <a:gd name="T13" fmla="*/ 29 h 51"/>
                <a:gd name="T14" fmla="*/ 236 w 249"/>
                <a:gd name="T15" fmla="*/ 17 h 51"/>
                <a:gd name="T16" fmla="*/ 236 w 249"/>
                <a:gd name="T17" fmla="*/ 43 h 51"/>
                <a:gd name="T18" fmla="*/ 165 w 249"/>
                <a:gd name="T19" fmla="*/ 43 h 51"/>
                <a:gd name="T20" fmla="*/ 119 w 249"/>
                <a:gd name="T21" fmla="*/ 35 h 51"/>
                <a:gd name="T22" fmla="*/ 104 w 249"/>
                <a:gd name="T23" fmla="*/ 51 h 51"/>
                <a:gd name="T24" fmla="*/ 33 w 249"/>
                <a:gd name="T25" fmla="*/ 45 h 51"/>
                <a:gd name="T26" fmla="*/ 9 w 249"/>
                <a:gd name="T27" fmla="*/ 24 h 51"/>
                <a:gd name="T28" fmla="*/ 5 w 249"/>
                <a:gd name="T29" fmla="*/ 3 h 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9"/>
                <a:gd name="T46" fmla="*/ 0 h 51"/>
                <a:gd name="T47" fmla="*/ 249 w 249"/>
                <a:gd name="T48" fmla="*/ 51 h 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9" h="51">
                  <a:moveTo>
                    <a:pt x="5" y="3"/>
                  </a:moveTo>
                  <a:cubicBezTo>
                    <a:pt x="9" y="0"/>
                    <a:pt x="31" y="5"/>
                    <a:pt x="42" y="7"/>
                  </a:cubicBezTo>
                  <a:cubicBezTo>
                    <a:pt x="53" y="9"/>
                    <a:pt x="62" y="11"/>
                    <a:pt x="72" y="13"/>
                  </a:cubicBezTo>
                  <a:cubicBezTo>
                    <a:pt x="82" y="14"/>
                    <a:pt x="96" y="17"/>
                    <a:pt x="104" y="19"/>
                  </a:cubicBezTo>
                  <a:cubicBezTo>
                    <a:pt x="112" y="21"/>
                    <a:pt x="115" y="21"/>
                    <a:pt x="123" y="23"/>
                  </a:cubicBezTo>
                  <a:cubicBezTo>
                    <a:pt x="131" y="25"/>
                    <a:pt x="144" y="28"/>
                    <a:pt x="150" y="29"/>
                  </a:cubicBezTo>
                  <a:cubicBezTo>
                    <a:pt x="156" y="30"/>
                    <a:pt x="145" y="31"/>
                    <a:pt x="159" y="29"/>
                  </a:cubicBezTo>
                  <a:cubicBezTo>
                    <a:pt x="165" y="30"/>
                    <a:pt x="223" y="15"/>
                    <a:pt x="236" y="17"/>
                  </a:cubicBezTo>
                  <a:cubicBezTo>
                    <a:pt x="249" y="19"/>
                    <a:pt x="248" y="39"/>
                    <a:pt x="236" y="43"/>
                  </a:cubicBezTo>
                  <a:cubicBezTo>
                    <a:pt x="224" y="47"/>
                    <a:pt x="184" y="44"/>
                    <a:pt x="165" y="43"/>
                  </a:cubicBezTo>
                  <a:cubicBezTo>
                    <a:pt x="152" y="51"/>
                    <a:pt x="136" y="36"/>
                    <a:pt x="119" y="35"/>
                  </a:cubicBezTo>
                  <a:cubicBezTo>
                    <a:pt x="104" y="36"/>
                    <a:pt x="119" y="49"/>
                    <a:pt x="104" y="51"/>
                  </a:cubicBezTo>
                  <a:cubicBezTo>
                    <a:pt x="87" y="50"/>
                    <a:pt x="48" y="47"/>
                    <a:pt x="33" y="45"/>
                  </a:cubicBezTo>
                  <a:cubicBezTo>
                    <a:pt x="27" y="42"/>
                    <a:pt x="16" y="25"/>
                    <a:pt x="9" y="24"/>
                  </a:cubicBezTo>
                  <a:cubicBezTo>
                    <a:pt x="0" y="18"/>
                    <a:pt x="2" y="11"/>
                    <a:pt x="5" y="3"/>
                  </a:cubicBezTo>
                  <a:close/>
                </a:path>
              </a:pathLst>
            </a:custGeom>
            <a:solidFill>
              <a:srgbClr val="DBCFE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5123" name="Object 7"/>
            <p:cNvGraphicFramePr>
              <a:graphicFrameLocks noChangeAspect="1"/>
            </p:cNvGraphicFramePr>
            <p:nvPr/>
          </p:nvGraphicFramePr>
          <p:xfrm>
            <a:off x="2006" y="388"/>
            <a:ext cx="724" cy="887"/>
          </p:xfrm>
          <a:graphic>
            <a:graphicData uri="http://schemas.openxmlformats.org/presentationml/2006/ole">
              <p:oleObj spid="_x0000_s50179" name="Bitmap Image" r:id="rId5" imgW="4571429" imgH="2161905" progId="PBrush">
                <p:embed/>
              </p:oleObj>
            </a:graphicData>
          </a:graphic>
        </p:graphicFrame>
        <p:graphicFrame>
          <p:nvGraphicFramePr>
            <p:cNvPr id="5124" name="Object 8"/>
            <p:cNvGraphicFramePr>
              <a:graphicFrameLocks/>
            </p:cNvGraphicFramePr>
            <p:nvPr/>
          </p:nvGraphicFramePr>
          <p:xfrm>
            <a:off x="2537" y="793"/>
            <a:ext cx="293" cy="297"/>
          </p:xfrm>
          <a:graphic>
            <a:graphicData uri="http://schemas.openxmlformats.org/presentationml/2006/ole">
              <p:oleObj spid="_x0000_s50180" name="Bitmap Image" r:id="rId6" imgW="743054" imgH="752381" progId="PBrush">
                <p:embed/>
              </p:oleObj>
            </a:graphicData>
          </a:graphic>
        </p:graphicFrame>
        <p:sp>
          <p:nvSpPr>
            <p:cNvPr id="5159" name="Rectangle 9"/>
            <p:cNvSpPr>
              <a:spLocks noChangeArrowheads="1"/>
            </p:cNvSpPr>
            <p:nvPr/>
          </p:nvSpPr>
          <p:spPr bwMode="auto">
            <a:xfrm>
              <a:off x="2827" y="958"/>
              <a:ext cx="29" cy="119"/>
            </a:xfrm>
            <a:prstGeom prst="rect">
              <a:avLst/>
            </a:prstGeom>
            <a:solidFill>
              <a:srgbClr val="E5E5E5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0" name="Freeform 10"/>
            <p:cNvSpPr>
              <a:spLocks/>
            </p:cNvSpPr>
            <p:nvPr/>
          </p:nvSpPr>
          <p:spPr bwMode="auto">
            <a:xfrm>
              <a:off x="2594" y="1055"/>
              <a:ext cx="165" cy="43"/>
            </a:xfrm>
            <a:custGeom>
              <a:avLst/>
              <a:gdLst>
                <a:gd name="T0" fmla="*/ 13 w 165"/>
                <a:gd name="T1" fmla="*/ 0 h 43"/>
                <a:gd name="T2" fmla="*/ 39 w 165"/>
                <a:gd name="T3" fmla="*/ 4 h 43"/>
                <a:gd name="T4" fmla="*/ 60 w 165"/>
                <a:gd name="T5" fmla="*/ 10 h 43"/>
                <a:gd name="T6" fmla="*/ 78 w 165"/>
                <a:gd name="T7" fmla="*/ 13 h 43"/>
                <a:gd name="T8" fmla="*/ 96 w 165"/>
                <a:gd name="T9" fmla="*/ 16 h 43"/>
                <a:gd name="T10" fmla="*/ 153 w 165"/>
                <a:gd name="T11" fmla="*/ 25 h 43"/>
                <a:gd name="T12" fmla="*/ 165 w 165"/>
                <a:gd name="T13" fmla="*/ 34 h 43"/>
                <a:gd name="T14" fmla="*/ 91 w 165"/>
                <a:gd name="T15" fmla="*/ 34 h 43"/>
                <a:gd name="T16" fmla="*/ 40 w 165"/>
                <a:gd name="T17" fmla="*/ 40 h 43"/>
                <a:gd name="T18" fmla="*/ 22 w 165"/>
                <a:gd name="T19" fmla="*/ 39 h 43"/>
                <a:gd name="T20" fmla="*/ 6 w 165"/>
                <a:gd name="T21" fmla="*/ 34 h 43"/>
                <a:gd name="T22" fmla="*/ 13 w 165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5"/>
                <a:gd name="T37" fmla="*/ 0 h 43"/>
                <a:gd name="T38" fmla="*/ 165 w 16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5" h="43">
                  <a:moveTo>
                    <a:pt x="13" y="0"/>
                  </a:moveTo>
                  <a:cubicBezTo>
                    <a:pt x="24" y="1"/>
                    <a:pt x="29" y="2"/>
                    <a:pt x="39" y="4"/>
                  </a:cubicBezTo>
                  <a:cubicBezTo>
                    <a:pt x="45" y="7"/>
                    <a:pt x="53" y="9"/>
                    <a:pt x="60" y="10"/>
                  </a:cubicBezTo>
                  <a:cubicBezTo>
                    <a:pt x="69" y="14"/>
                    <a:pt x="60" y="11"/>
                    <a:pt x="78" y="13"/>
                  </a:cubicBezTo>
                  <a:cubicBezTo>
                    <a:pt x="84" y="14"/>
                    <a:pt x="96" y="16"/>
                    <a:pt x="96" y="16"/>
                  </a:cubicBezTo>
                  <a:cubicBezTo>
                    <a:pt x="112" y="24"/>
                    <a:pt x="135" y="22"/>
                    <a:pt x="153" y="25"/>
                  </a:cubicBezTo>
                  <a:cubicBezTo>
                    <a:pt x="158" y="28"/>
                    <a:pt x="161" y="29"/>
                    <a:pt x="165" y="34"/>
                  </a:cubicBezTo>
                  <a:cubicBezTo>
                    <a:pt x="144" y="43"/>
                    <a:pt x="113" y="36"/>
                    <a:pt x="91" y="34"/>
                  </a:cubicBezTo>
                  <a:cubicBezTo>
                    <a:pt x="72" y="35"/>
                    <a:pt x="58" y="37"/>
                    <a:pt x="40" y="40"/>
                  </a:cubicBezTo>
                  <a:cubicBezTo>
                    <a:pt x="34" y="43"/>
                    <a:pt x="29" y="40"/>
                    <a:pt x="22" y="39"/>
                  </a:cubicBezTo>
                  <a:cubicBezTo>
                    <a:pt x="17" y="36"/>
                    <a:pt x="11" y="37"/>
                    <a:pt x="6" y="34"/>
                  </a:cubicBezTo>
                  <a:cubicBezTo>
                    <a:pt x="7" y="18"/>
                    <a:pt x="0" y="9"/>
                    <a:pt x="13" y="0"/>
                  </a:cubicBezTo>
                  <a:close/>
                </a:path>
              </a:pathLst>
            </a:custGeom>
            <a:solidFill>
              <a:srgbClr val="CDCDCD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1" name="Freeform 11"/>
            <p:cNvSpPr>
              <a:spLocks/>
            </p:cNvSpPr>
            <p:nvPr/>
          </p:nvSpPr>
          <p:spPr bwMode="auto">
            <a:xfrm>
              <a:off x="2760" y="1076"/>
              <a:ext cx="75" cy="24"/>
            </a:xfrm>
            <a:custGeom>
              <a:avLst/>
              <a:gdLst>
                <a:gd name="T0" fmla="*/ 0 w 75"/>
                <a:gd name="T1" fmla="*/ 10 h 24"/>
                <a:gd name="T2" fmla="*/ 51 w 75"/>
                <a:gd name="T3" fmla="*/ 3 h 24"/>
                <a:gd name="T4" fmla="*/ 68 w 75"/>
                <a:gd name="T5" fmla="*/ 1 h 24"/>
                <a:gd name="T6" fmla="*/ 75 w 75"/>
                <a:gd name="T7" fmla="*/ 12 h 24"/>
                <a:gd name="T8" fmla="*/ 63 w 75"/>
                <a:gd name="T9" fmla="*/ 19 h 24"/>
                <a:gd name="T10" fmla="*/ 0 w 75"/>
                <a:gd name="T11" fmla="*/ 1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24"/>
                <a:gd name="T20" fmla="*/ 75 w 75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24">
                  <a:moveTo>
                    <a:pt x="0" y="10"/>
                  </a:moveTo>
                  <a:cubicBezTo>
                    <a:pt x="19" y="9"/>
                    <a:pt x="33" y="5"/>
                    <a:pt x="51" y="3"/>
                  </a:cubicBezTo>
                  <a:cubicBezTo>
                    <a:pt x="57" y="0"/>
                    <a:pt x="61" y="0"/>
                    <a:pt x="68" y="1"/>
                  </a:cubicBezTo>
                  <a:cubicBezTo>
                    <a:pt x="74" y="4"/>
                    <a:pt x="74" y="6"/>
                    <a:pt x="75" y="12"/>
                  </a:cubicBezTo>
                  <a:cubicBezTo>
                    <a:pt x="71" y="17"/>
                    <a:pt x="69" y="18"/>
                    <a:pt x="63" y="19"/>
                  </a:cubicBezTo>
                  <a:cubicBezTo>
                    <a:pt x="62" y="19"/>
                    <a:pt x="5" y="24"/>
                    <a:pt x="0" y="10"/>
                  </a:cubicBezTo>
                  <a:close/>
                </a:path>
              </a:pathLst>
            </a:custGeom>
            <a:solidFill>
              <a:srgbClr val="CDCDCD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7" name="Text Box 12"/>
          <p:cNvSpPr txBox="1">
            <a:spLocks noChangeArrowheads="1"/>
          </p:cNvSpPr>
          <p:nvPr/>
        </p:nvSpPr>
        <p:spPr bwMode="auto">
          <a:xfrm>
            <a:off x="6288088" y="2036763"/>
            <a:ext cx="957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200">
                <a:solidFill>
                  <a:schemeClr val="tx1"/>
                </a:solidFill>
              </a:rPr>
              <a:t>Генератор</a:t>
            </a: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5128" name="Text Box 13"/>
          <p:cNvSpPr txBox="1">
            <a:spLocks noChangeArrowheads="1"/>
          </p:cNvSpPr>
          <p:nvPr/>
        </p:nvSpPr>
        <p:spPr bwMode="auto">
          <a:xfrm>
            <a:off x="1036638" y="1987550"/>
            <a:ext cx="18716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200">
                <a:solidFill>
                  <a:schemeClr val="tx1"/>
                </a:solidFill>
              </a:rPr>
              <a:t>Дизельный двигатель </a:t>
            </a:r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5129" name="Text Box 14"/>
          <p:cNvSpPr txBox="1">
            <a:spLocks noChangeArrowheads="1"/>
          </p:cNvSpPr>
          <p:nvPr/>
        </p:nvSpPr>
        <p:spPr bwMode="auto">
          <a:xfrm>
            <a:off x="314325" y="1319213"/>
            <a:ext cx="2462213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2000">
                <a:solidFill>
                  <a:schemeClr val="tx1"/>
                </a:solidFill>
              </a:rPr>
              <a:t>Дизель</a:t>
            </a:r>
            <a:r>
              <a:rPr lang="nl-NL" sz="2000">
                <a:solidFill>
                  <a:schemeClr val="tx1"/>
                </a:solidFill>
              </a:rPr>
              <a:t>-</a:t>
            </a:r>
            <a:r>
              <a:rPr lang="ru-RU" sz="2000">
                <a:solidFill>
                  <a:schemeClr val="tx1"/>
                </a:solidFill>
              </a:rPr>
              <a:t>генератор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26991" name="Oval 15"/>
          <p:cNvSpPr>
            <a:spLocks noChangeArrowheads="1"/>
          </p:cNvSpPr>
          <p:nvPr/>
        </p:nvSpPr>
        <p:spPr bwMode="auto">
          <a:xfrm>
            <a:off x="1098550" y="4556125"/>
            <a:ext cx="7077075" cy="2014538"/>
          </a:xfrm>
          <a:prstGeom prst="ellipse">
            <a:avLst/>
          </a:prstGeom>
          <a:solidFill>
            <a:srgbClr val="FF0000">
              <a:alpha val="50195"/>
            </a:srgb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486026" y="5037135"/>
            <a:ext cx="1260476" cy="920749"/>
            <a:chOff x="1295" y="3649"/>
            <a:chExt cx="794" cy="580"/>
          </a:xfrm>
        </p:grpSpPr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1329" y="3649"/>
              <a:ext cx="723" cy="454"/>
              <a:chOff x="521" y="3347"/>
              <a:chExt cx="1119" cy="694"/>
            </a:xfrm>
          </p:grpSpPr>
          <p:pic>
            <p:nvPicPr>
              <p:cNvPr id="5156" name="Picture 18" descr="Escanadi_sm.gif (26523 bytes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00" y="3402"/>
                <a:ext cx="640" cy="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57" name="Picture 19" descr="Escanadi_sm.gif (26523 bytes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21" y="3347"/>
                <a:ext cx="768" cy="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55" name="Text Box 20"/>
            <p:cNvSpPr txBox="1">
              <a:spLocks noChangeArrowheads="1"/>
            </p:cNvSpPr>
            <p:nvPr/>
          </p:nvSpPr>
          <p:spPr bwMode="auto">
            <a:xfrm>
              <a:off x="1295" y="4074"/>
              <a:ext cx="794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 dirty="0" smtClean="0">
                  <a:solidFill>
                    <a:schemeClr val="tx1"/>
                  </a:solidFill>
                </a:rPr>
                <a:t>Статический ИБП</a:t>
              </a:r>
              <a:endParaRPr lang="en-GB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46725" y="5148263"/>
            <a:ext cx="1120775" cy="900112"/>
            <a:chOff x="603" y="3379"/>
            <a:chExt cx="706" cy="567"/>
          </a:xfrm>
        </p:grpSpPr>
        <p:pic>
          <p:nvPicPr>
            <p:cNvPr id="5152" name="Picture 22" descr="44104"/>
            <p:cNvPicPr>
              <a:picLocks noChangeAspect="1" noChangeArrowheads="1"/>
            </p:cNvPicPr>
            <p:nvPr/>
          </p:nvPicPr>
          <p:blipFill>
            <a:blip r:embed="rId8" cstate="print"/>
            <a:srcRect r="4799"/>
            <a:stretch>
              <a:fillRect/>
            </a:stretch>
          </p:blipFill>
          <p:spPr bwMode="auto">
            <a:xfrm>
              <a:off x="680" y="3379"/>
              <a:ext cx="560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3" name="Text Box 23"/>
            <p:cNvSpPr txBox="1">
              <a:spLocks noChangeArrowheads="1"/>
            </p:cNvSpPr>
            <p:nvPr/>
          </p:nvSpPr>
          <p:spPr bwMode="auto">
            <a:xfrm>
              <a:off x="603" y="3791"/>
              <a:ext cx="706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Кондиционеры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1489075" y="5130800"/>
            <a:ext cx="868363" cy="815975"/>
            <a:chOff x="1410" y="3132"/>
            <a:chExt cx="547" cy="514"/>
          </a:xfrm>
        </p:grpSpPr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1410" y="3132"/>
              <a:ext cx="547" cy="385"/>
              <a:chOff x="1867" y="3204"/>
              <a:chExt cx="725" cy="757"/>
            </a:xfrm>
          </p:grpSpPr>
          <p:pic>
            <p:nvPicPr>
              <p:cNvPr id="5150" name="Picture 32" descr="quattro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67" y="3205"/>
                <a:ext cx="406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51" name="Picture 33" descr="quattro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4434"/>
              <a:stretch>
                <a:fillRect/>
              </a:stretch>
            </p:blipFill>
            <p:spPr bwMode="auto">
              <a:xfrm>
                <a:off x="2204" y="3204"/>
                <a:ext cx="388" cy="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149" name="Text Box 34"/>
            <p:cNvSpPr txBox="1">
              <a:spLocks noChangeArrowheads="1"/>
            </p:cNvSpPr>
            <p:nvPr/>
          </p:nvSpPr>
          <p:spPr bwMode="auto">
            <a:xfrm>
              <a:off x="1456" y="3491"/>
              <a:ext cx="468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Фильтры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3929063" y="4837113"/>
            <a:ext cx="1465262" cy="1420812"/>
            <a:chOff x="2216" y="3189"/>
            <a:chExt cx="923" cy="895"/>
          </a:xfrm>
        </p:grpSpPr>
        <p:pic>
          <p:nvPicPr>
            <p:cNvPr id="5146" name="Picture 36"/>
            <p:cNvPicPr>
              <a:picLocks noChangeAspect="1" noChangeArrowheads="1"/>
            </p:cNvPicPr>
            <p:nvPr/>
          </p:nvPicPr>
          <p:blipFill>
            <a:blip r:embed="rId10" cstate="print"/>
            <a:srcRect t="23270" r="5609" b="4402"/>
            <a:stretch>
              <a:fillRect/>
            </a:stretch>
          </p:blipFill>
          <p:spPr bwMode="auto">
            <a:xfrm>
              <a:off x="2216" y="3189"/>
              <a:ext cx="923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7" name="Text Box 37"/>
            <p:cNvSpPr txBox="1">
              <a:spLocks noChangeArrowheads="1"/>
            </p:cNvSpPr>
            <p:nvPr/>
          </p:nvSpPr>
          <p:spPr bwMode="auto">
            <a:xfrm>
              <a:off x="2374" y="3929"/>
              <a:ext cx="570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Батарейная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sp>
        <p:nvSpPr>
          <p:cNvPr id="127029" name="Text Box 53"/>
          <p:cNvSpPr txBox="1">
            <a:spLocks noChangeArrowheads="1"/>
          </p:cNvSpPr>
          <p:nvPr/>
        </p:nvSpPr>
        <p:spPr bwMode="auto">
          <a:xfrm>
            <a:off x="433077" y="4021426"/>
            <a:ext cx="322235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2000" dirty="0" smtClean="0">
                <a:solidFill>
                  <a:schemeClr val="tx1"/>
                </a:solidFill>
              </a:rPr>
              <a:t>Статическая система БП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136" name="Text Box 54"/>
          <p:cNvSpPr txBox="1">
            <a:spLocks noChangeArrowheads="1"/>
          </p:cNvSpPr>
          <p:nvPr/>
        </p:nvSpPr>
        <p:spPr bwMode="auto">
          <a:xfrm>
            <a:off x="4159250" y="2749550"/>
            <a:ext cx="823913" cy="1555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sz="9600" b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5137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dirty="0" smtClean="0"/>
              <a:t>Техническое решение</a:t>
            </a:r>
            <a:r>
              <a:rPr lang="nl-NL" sz="3600" dirty="0"/>
              <a:t/>
            </a:r>
            <a:br>
              <a:rPr lang="nl-NL" sz="3600" dirty="0"/>
            </a:br>
            <a:r>
              <a:rPr lang="en-US" sz="2400" dirty="0" err="1" smtClean="0"/>
              <a:t>Варианты</a:t>
            </a:r>
            <a:r>
              <a:rPr lang="en-US" sz="2400" dirty="0" smtClean="0"/>
              <a:t> </a:t>
            </a:r>
            <a:r>
              <a:rPr lang="en-US" sz="2400" dirty="0" err="1"/>
              <a:t>построения</a:t>
            </a:r>
            <a:r>
              <a:rPr lang="ru-RU" sz="2400" dirty="0"/>
              <a:t> </a:t>
            </a:r>
            <a:r>
              <a:rPr lang="ru-RU" sz="2400" dirty="0" smtClean="0"/>
              <a:t>Г</a:t>
            </a:r>
            <a:r>
              <a:rPr lang="en-US" sz="2400" dirty="0" smtClean="0"/>
              <a:t>Б</a:t>
            </a:r>
            <a:r>
              <a:rPr lang="ru-RU" sz="2400" dirty="0" smtClean="0"/>
              <a:t>Р Э</a:t>
            </a:r>
            <a:r>
              <a:rPr lang="en-US" sz="2400" dirty="0" smtClean="0"/>
              <a:t>П</a:t>
            </a:r>
            <a:endParaRPr lang="en-US" sz="2400" dirty="0"/>
          </a:p>
        </p:txBody>
      </p:sp>
      <p:grpSp>
        <p:nvGrpSpPr>
          <p:cNvPr id="9" name="Group 52"/>
          <p:cNvGrpSpPr>
            <a:grpSpLocks/>
          </p:cNvGrpSpPr>
          <p:nvPr/>
        </p:nvGrpSpPr>
        <p:grpSpPr bwMode="auto">
          <a:xfrm>
            <a:off x="6707188" y="5168900"/>
            <a:ext cx="1028700" cy="944563"/>
            <a:chOff x="6706983" y="5168747"/>
            <a:chExt cx="1028700" cy="944511"/>
          </a:xfrm>
        </p:grpSpPr>
        <p:grpSp>
          <p:nvGrpSpPr>
            <p:cNvPr id="10" name="Group 24"/>
            <p:cNvGrpSpPr>
              <a:grpSpLocks/>
            </p:cNvGrpSpPr>
            <p:nvPr/>
          </p:nvGrpSpPr>
          <p:grpSpPr bwMode="auto">
            <a:xfrm>
              <a:off x="6763775" y="5168747"/>
              <a:ext cx="801688" cy="895350"/>
              <a:chOff x="3277" y="3113"/>
              <a:chExt cx="505" cy="564"/>
            </a:xfrm>
          </p:grpSpPr>
          <p:sp>
            <p:nvSpPr>
              <p:cNvPr id="5141" name="Text Box 25"/>
              <p:cNvSpPr txBox="1">
                <a:spLocks noChangeArrowheads="1"/>
              </p:cNvSpPr>
              <p:nvPr/>
            </p:nvSpPr>
            <p:spPr bwMode="auto">
              <a:xfrm>
                <a:off x="3277" y="3522"/>
                <a:ext cx="116" cy="1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en-GB" sz="1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Group 26"/>
              <p:cNvGrpSpPr>
                <a:grpSpLocks/>
              </p:cNvGrpSpPr>
              <p:nvPr/>
            </p:nvGrpSpPr>
            <p:grpSpPr bwMode="auto">
              <a:xfrm>
                <a:off x="3353" y="3113"/>
                <a:ext cx="429" cy="425"/>
                <a:chOff x="3173" y="2407"/>
                <a:chExt cx="1256" cy="1625"/>
              </a:xfrm>
            </p:grpSpPr>
            <p:sp>
              <p:nvSpPr>
                <p:cNvPr id="5143" name="Rectangle 27"/>
                <p:cNvSpPr>
                  <a:spLocks noChangeArrowheads="1"/>
                </p:cNvSpPr>
                <p:nvPr/>
              </p:nvSpPr>
              <p:spPr bwMode="auto">
                <a:xfrm>
                  <a:off x="3181" y="2407"/>
                  <a:ext cx="1248" cy="161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5144" name="Picture 28" descr="classic_form4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 l="1886" r="64063"/>
                <a:stretch>
                  <a:fillRect/>
                </a:stretch>
              </p:blipFill>
              <p:spPr bwMode="auto">
                <a:xfrm>
                  <a:off x="3953" y="2486"/>
                  <a:ext cx="475" cy="14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5" name="Picture 29" descr="classic_form4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 l="1886" r="39975" b="-746"/>
                <a:stretch>
                  <a:fillRect/>
                </a:stretch>
              </p:blipFill>
              <p:spPr bwMode="auto">
                <a:xfrm>
                  <a:off x="3173" y="2414"/>
                  <a:ext cx="925" cy="16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5140" name="Text Box 35"/>
            <p:cNvSpPr txBox="1">
              <a:spLocks noChangeArrowheads="1"/>
            </p:cNvSpPr>
            <p:nvPr/>
          </p:nvSpPr>
          <p:spPr bwMode="auto">
            <a:xfrm>
              <a:off x="6706983" y="5867195"/>
              <a:ext cx="1028700" cy="2460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sz="1000">
                  <a:solidFill>
                    <a:schemeClr val="tx1"/>
                  </a:solidFill>
                </a:rPr>
                <a:t>Распр. Щиты 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1" grpId="0" animBg="1" autoUpdateAnimBg="0"/>
      <p:bldP spid="127029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2047875" y="388938"/>
            <a:ext cx="56102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  <a:buFontTx/>
              <a:buNone/>
            </a:pPr>
            <a:r>
              <a:rPr lang="en-GB" sz="2200">
                <a:solidFill>
                  <a:schemeClr val="tx1"/>
                </a:solidFill>
              </a:rPr>
              <a:t>48 x 2000kVA, 4 buildings, each 10 +2 units</a:t>
            </a:r>
          </a:p>
        </p:txBody>
      </p:sp>
      <p:pic>
        <p:nvPicPr>
          <p:cNvPr id="106499" name="Picture 4" descr="C:\Documents and Settings\RLacina\My Documents\Info\Markten\NL\BlackBox\IMG_2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08700" y="-19850100"/>
            <a:ext cx="23431500" cy="156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0" name="Rectangle 3"/>
          <p:cNvSpPr>
            <a:spLocks noChangeArrowheads="1"/>
          </p:cNvSpPr>
          <p:nvPr/>
        </p:nvSpPr>
        <p:spPr bwMode="auto">
          <a:xfrm>
            <a:off x="3860800" y="2400300"/>
            <a:ext cx="158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6501" name="Rectangle 4"/>
          <p:cNvSpPr>
            <a:spLocks noChangeArrowheads="1"/>
          </p:cNvSpPr>
          <p:nvPr/>
        </p:nvSpPr>
        <p:spPr bwMode="auto">
          <a:xfrm>
            <a:off x="4425950" y="3167063"/>
            <a:ext cx="29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1024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600" y="1301750"/>
            <a:ext cx="7073900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2047875" y="388938"/>
            <a:ext cx="56102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</a:pPr>
            <a:r>
              <a:rPr lang="en-GB" sz="2200">
                <a:solidFill>
                  <a:schemeClr val="tx1"/>
                </a:solidFill>
              </a:rPr>
              <a:t>48 x 2000kVA, 4 buildings, each 10 +2 units</a:t>
            </a:r>
          </a:p>
        </p:txBody>
      </p:sp>
      <p:pic>
        <p:nvPicPr>
          <p:cNvPr id="107523" name="Picture 4" descr="C:\Documents and Settings\RLacina\My Documents\Info\Markten\NL\BlackBox\IMG_2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08700" y="-19850100"/>
            <a:ext cx="23431500" cy="156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3860800" y="2400300"/>
            <a:ext cx="158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4425950" y="3167063"/>
            <a:ext cx="29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1044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517650"/>
            <a:ext cx="700405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4149807" y="483941"/>
            <a:ext cx="36602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SzTx/>
            </a:pPr>
            <a:r>
              <a:rPr lang="en-GB" sz="2200" dirty="0" smtClean="0">
                <a:solidFill>
                  <a:schemeClr val="tx1"/>
                </a:solidFill>
              </a:rPr>
              <a:t>13 </a:t>
            </a:r>
            <a:r>
              <a:rPr lang="en-GB" sz="2200" dirty="0">
                <a:solidFill>
                  <a:schemeClr val="tx1"/>
                </a:solidFill>
              </a:rPr>
              <a:t>x </a:t>
            </a:r>
            <a:r>
              <a:rPr lang="en-GB" sz="2200" dirty="0" smtClean="0">
                <a:solidFill>
                  <a:schemeClr val="tx1"/>
                </a:solidFill>
              </a:rPr>
              <a:t>2250kVA in container</a:t>
            </a:r>
            <a:endParaRPr lang="en-GB" sz="2200" dirty="0">
              <a:solidFill>
                <a:schemeClr val="tx1"/>
              </a:solidFill>
            </a:endParaRPr>
          </a:p>
        </p:txBody>
      </p:sp>
      <p:pic>
        <p:nvPicPr>
          <p:cNvPr id="107523" name="Picture 4" descr="C:\Documents and Settings\RLacina\My Documents\Info\Markten\NL\BlackBox\IMG_2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08700" y="-19850100"/>
            <a:ext cx="23431500" cy="156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3860800" y="2400300"/>
            <a:ext cx="158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107525" name="Rectangle 4"/>
          <p:cNvSpPr>
            <a:spLocks noChangeArrowheads="1"/>
          </p:cNvSpPr>
          <p:nvPr/>
        </p:nvSpPr>
        <p:spPr bwMode="auto">
          <a:xfrm>
            <a:off x="4425950" y="3167063"/>
            <a:ext cx="29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268290" name="Picture 2" descr="C:\Documents and Settings\RLacina\My Documents\Documents\Pictures\Container US\System overview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31273" y="1341913"/>
            <a:ext cx="7035315" cy="5058888"/>
          </a:xfrm>
          <a:prstGeom prst="rect">
            <a:avLst/>
          </a:prstGeom>
          <a:noFill/>
        </p:spPr>
      </p:pic>
      <p:pic>
        <p:nvPicPr>
          <p:cNvPr id="268291" name="Picture 3" descr="C:\Documents and Settings\RLacina\My Documents\Documents\Pictures\Container US\Inside contain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62" y="878816"/>
            <a:ext cx="3593966" cy="269565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Slide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760" y="1353787"/>
            <a:ext cx="7412746" cy="515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Box 4"/>
          <p:cNvSpPr txBox="1">
            <a:spLocks noChangeArrowheads="1"/>
          </p:cNvSpPr>
          <p:nvPr/>
        </p:nvSpPr>
        <p:spPr bwMode="auto">
          <a:xfrm>
            <a:off x="0" y="4529031"/>
            <a:ext cx="1792081" cy="206210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1600" dirty="0" smtClean="0">
                <a:solidFill>
                  <a:srgbClr val="000066"/>
                </a:solidFill>
              </a:rPr>
              <a:t>О</a:t>
            </a:r>
            <a:r>
              <a:rPr lang="ru-RU" sz="1600" dirty="0" smtClean="0"/>
              <a:t>д</a:t>
            </a:r>
            <a:r>
              <a:rPr lang="ru-RU" sz="1600" dirty="0" smtClean="0">
                <a:solidFill>
                  <a:srgbClr val="000066"/>
                </a:solidFill>
              </a:rPr>
              <a:t>ин</a:t>
            </a:r>
            <a:r>
              <a:rPr lang="nl-NL" sz="1600" dirty="0" smtClean="0">
                <a:solidFill>
                  <a:srgbClr val="000066"/>
                </a:solidFill>
              </a:rPr>
              <a:t> </a:t>
            </a:r>
            <a:r>
              <a:rPr lang="ru-RU" sz="1600" dirty="0">
                <a:solidFill>
                  <a:srgbClr val="000066"/>
                </a:solidFill>
              </a:rPr>
              <a:t>Зал</a:t>
            </a:r>
            <a:r>
              <a:rPr lang="nl-NL" sz="1600" dirty="0">
                <a:solidFill>
                  <a:srgbClr val="000066"/>
                </a:solidFill>
              </a:rPr>
              <a:t>:</a:t>
            </a:r>
          </a:p>
          <a:p>
            <a:pPr algn="l"/>
            <a:r>
              <a:rPr lang="ru-RU" sz="1600" dirty="0" smtClean="0">
                <a:solidFill>
                  <a:srgbClr val="000066"/>
                </a:solidFill>
              </a:rPr>
              <a:t>10+1 </a:t>
            </a:r>
            <a:r>
              <a:rPr lang="ru-RU" sz="1600" dirty="0" err="1">
                <a:solidFill>
                  <a:srgbClr val="000066"/>
                </a:solidFill>
              </a:rPr>
              <a:t>х</a:t>
            </a:r>
            <a:r>
              <a:rPr lang="ru-RU" sz="1600" dirty="0">
                <a:solidFill>
                  <a:srgbClr val="000066"/>
                </a:solidFill>
              </a:rPr>
              <a:t> 1670кВА</a:t>
            </a:r>
          </a:p>
          <a:p>
            <a:pPr algn="l"/>
            <a:endParaRPr lang="ru-RU" sz="1600" dirty="0">
              <a:solidFill>
                <a:srgbClr val="000066"/>
              </a:solidFill>
            </a:endParaRPr>
          </a:p>
          <a:p>
            <a:pPr algn="l"/>
            <a:r>
              <a:rPr lang="ru-RU" sz="1600" dirty="0">
                <a:solidFill>
                  <a:srgbClr val="000066"/>
                </a:solidFill>
              </a:rPr>
              <a:t>Параллельная система 20 кВ</a:t>
            </a:r>
          </a:p>
          <a:p>
            <a:pPr algn="l"/>
            <a:endParaRPr lang="ru-RU" sz="1600" dirty="0">
              <a:solidFill>
                <a:srgbClr val="000066"/>
              </a:solidFill>
            </a:endParaRPr>
          </a:p>
          <a:p>
            <a:pPr algn="l"/>
            <a:r>
              <a:rPr lang="ru-RU" sz="1600" dirty="0">
                <a:solidFill>
                  <a:srgbClr val="000066"/>
                </a:solidFill>
              </a:rPr>
              <a:t>Зал</a:t>
            </a:r>
            <a:r>
              <a:rPr lang="nl-NL" sz="1600" dirty="0">
                <a:solidFill>
                  <a:srgbClr val="000066"/>
                </a:solidFill>
              </a:rPr>
              <a:t>:</a:t>
            </a:r>
            <a:r>
              <a:rPr lang="ru-RU" sz="1600" dirty="0">
                <a:solidFill>
                  <a:srgbClr val="000066"/>
                </a:solidFill>
              </a:rPr>
              <a:t> 30 </a:t>
            </a:r>
            <a:r>
              <a:rPr lang="ru-RU" sz="1600" dirty="0" err="1">
                <a:solidFill>
                  <a:srgbClr val="000066"/>
                </a:solidFill>
              </a:rPr>
              <a:t>х</a:t>
            </a:r>
            <a:r>
              <a:rPr lang="ru-RU" sz="1600" dirty="0">
                <a:solidFill>
                  <a:srgbClr val="000066"/>
                </a:solidFill>
              </a:rPr>
              <a:t> 20 м</a:t>
            </a:r>
            <a:endParaRPr lang="en-US" sz="1600" dirty="0">
              <a:solidFill>
                <a:srgbClr val="000066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6626" y="505139"/>
            <a:ext cx="5756704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Зал ДР ИБП</a:t>
            </a:r>
            <a:r>
              <a:rPr lang="en-US" dirty="0" smtClean="0">
                <a:solidFill>
                  <a:srgbClr val="000066"/>
                </a:solidFill>
              </a:rPr>
              <a:t> </a:t>
            </a:r>
            <a:r>
              <a:rPr lang="nl-NL" dirty="0" smtClean="0">
                <a:solidFill>
                  <a:srgbClr val="000066"/>
                </a:solidFill>
              </a:rPr>
              <a:t>2 x </a:t>
            </a:r>
            <a:r>
              <a:rPr lang="ru-RU" dirty="0" smtClean="0">
                <a:solidFill>
                  <a:srgbClr val="000066"/>
                </a:solidFill>
              </a:rPr>
              <a:t>16,7 МВА</a:t>
            </a:r>
          </a:p>
          <a:p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11150" y="1454150"/>
            <a:ext cx="8378825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/>
              <a:t>Компания </a:t>
            </a:r>
            <a:endParaRPr lang="nl-NL" sz="4800" dirty="0"/>
          </a:p>
          <a:p>
            <a:pPr marL="385763" indent="-38576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en-GB" sz="4800" dirty="0"/>
              <a:t>Hitec </a:t>
            </a:r>
            <a:r>
              <a:rPr lang="nl-NL" sz="4800" dirty="0"/>
              <a:t>Power </a:t>
            </a:r>
            <a:r>
              <a:rPr lang="nl-NL" sz="4800" dirty="0" err="1"/>
              <a:t>Protection</a:t>
            </a:r>
            <a:endParaRPr lang="en-GB" sz="4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>
            <p:ph/>
          </p:nvPr>
        </p:nvGraphicFramePr>
        <p:xfrm>
          <a:off x="4397375" y="1225550"/>
          <a:ext cx="3562350" cy="2554288"/>
        </p:xfrm>
        <a:graphic>
          <a:graphicData uri="http://schemas.openxmlformats.org/presentationml/2006/ole">
            <p:oleObj spid="_x0000_s48130" name="Image" r:id="rId4" imgW="11247619" imgH="8066667" progId="">
              <p:embed/>
            </p:oleObj>
          </a:graphicData>
        </a:graphic>
      </p:graphicFrame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74625" y="1222375"/>
            <a:ext cx="875030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lang="ru-RU" sz="2200" b="0" dirty="0"/>
              <a:t>50-летний опыт </a:t>
            </a:r>
            <a:r>
              <a:rPr lang="en-GB" sz="2200" b="0" dirty="0"/>
              <a:t> </a:t>
            </a:r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sz="2200" b="0" dirty="0"/>
              <a:t>	</a:t>
            </a:r>
            <a:r>
              <a:rPr lang="ru-RU" sz="2200" b="0" dirty="0"/>
              <a:t>производства ДР </a:t>
            </a:r>
            <a:r>
              <a:rPr lang="ru-RU" sz="2200" b="0" dirty="0" smtClean="0"/>
              <a:t>ИГБП</a:t>
            </a:r>
            <a:r>
              <a:rPr lang="ru-RU" sz="2200" b="0" dirty="0"/>
              <a:t>.</a:t>
            </a:r>
            <a:endParaRPr lang="en-GB" sz="22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200" b="0" dirty="0"/>
              <a:t>Высококачественные </a:t>
            </a:r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</a:pPr>
            <a:r>
              <a:rPr lang="ru-RU" sz="2200" b="0" dirty="0"/>
              <a:t>     Индивидуальные </a:t>
            </a:r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</a:pPr>
            <a:r>
              <a:rPr lang="ru-RU" sz="2200" b="0" dirty="0"/>
              <a:t>     Инженерные Решения</a:t>
            </a:r>
            <a:r>
              <a:rPr lang="nl-NL" sz="2200" b="0" dirty="0"/>
              <a:t>.</a:t>
            </a:r>
            <a:endParaRPr lang="ru-RU" sz="22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200" b="0" dirty="0"/>
              <a:t>Лидер на рынке ДР ИБП</a:t>
            </a:r>
            <a:r>
              <a:rPr lang="en-US" sz="2200" b="0" dirty="0"/>
              <a:t>:</a:t>
            </a:r>
            <a:r>
              <a:rPr lang="ru-RU" sz="2200" b="0" dirty="0"/>
              <a:t> крупнейший в мире производственный и испытательный полигон.</a:t>
            </a:r>
            <a:endParaRPr lang="en-GB" sz="22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200" b="0" dirty="0"/>
              <a:t>Установлено более 1600 единиц оборудования с общей мощностью бесперебойного питания выше 1,</a:t>
            </a:r>
            <a:r>
              <a:rPr lang="en-US" sz="2200" b="0" dirty="0"/>
              <a:t>7</a:t>
            </a:r>
            <a:r>
              <a:rPr lang="ru-RU" sz="2200" b="0" dirty="0"/>
              <a:t> млн. </a:t>
            </a:r>
            <a:r>
              <a:rPr lang="ru-RU" sz="2200" b="0" dirty="0" err="1"/>
              <a:t>кВА</a:t>
            </a:r>
            <a:r>
              <a:rPr lang="ru-RU" sz="2200" b="0" dirty="0"/>
              <a:t>.</a:t>
            </a:r>
            <a:endParaRPr lang="en-US" sz="2200" b="0" dirty="0"/>
          </a:p>
          <a:p>
            <a:pPr marL="385763" indent="-385763" algn="l" eaLnBrk="0" hangingPunct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Tx/>
              <a:buFontTx/>
              <a:buChar char="•"/>
            </a:pPr>
            <a:r>
              <a:rPr lang="ru-RU" sz="2200" b="0" dirty="0"/>
              <a:t>Организация</a:t>
            </a:r>
            <a:r>
              <a:rPr lang="ru-RU" sz="2200" dirty="0"/>
              <a:t> </a:t>
            </a:r>
            <a:r>
              <a:rPr lang="ru-RU" sz="2200" b="0" dirty="0"/>
              <a:t>обслуживающая клиентов во всем мире</a:t>
            </a:r>
            <a:r>
              <a:rPr lang="en-GB" sz="2200" b="0" dirty="0"/>
              <a:t>.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600"/>
              <a:t>Компания </a:t>
            </a:r>
            <a:r>
              <a:rPr lang="en-GB" sz="3600"/>
              <a:t>Hitec</a:t>
            </a:r>
            <a:r>
              <a:rPr lang="nl-NL" sz="3600"/>
              <a:t/>
            </a:r>
            <a:br>
              <a:rPr lang="nl-NL" sz="3600"/>
            </a:br>
            <a:endParaRPr lang="en-GB" sz="24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26"/>
          <p:cNvSpPr>
            <a:spLocks noChangeArrowheads="1"/>
          </p:cNvSpPr>
          <p:nvPr/>
        </p:nvSpPr>
        <p:spPr bwMode="auto">
          <a:xfrm>
            <a:off x="2146299" y="381000"/>
            <a:ext cx="5917045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 dirty="0"/>
              <a:t>Компания </a:t>
            </a:r>
            <a:r>
              <a:rPr lang="en-GB" sz="3600" dirty="0"/>
              <a:t>Hitec</a:t>
            </a:r>
          </a:p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2400" dirty="0"/>
              <a:t>Более, чем полувековой опыт ДР </a:t>
            </a:r>
            <a:r>
              <a:rPr lang="ru-RU" sz="2400" dirty="0" smtClean="0"/>
              <a:t>ИГБП</a:t>
            </a:r>
            <a:endParaRPr lang="en-GB" sz="2400" dirty="0"/>
          </a:p>
        </p:txBody>
      </p:sp>
      <p:sp>
        <p:nvSpPr>
          <p:cNvPr id="4101" name="Line 1030"/>
          <p:cNvSpPr>
            <a:spLocks noChangeShapeType="1"/>
          </p:cNvSpPr>
          <p:nvPr/>
        </p:nvSpPr>
        <p:spPr bwMode="auto">
          <a:xfrm>
            <a:off x="41275" y="3557588"/>
            <a:ext cx="9144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02" name="Oval 1031"/>
          <p:cNvSpPr>
            <a:spLocks noChangeArrowheads="1"/>
          </p:cNvSpPr>
          <p:nvPr/>
        </p:nvSpPr>
        <p:spPr bwMode="auto">
          <a:xfrm>
            <a:off x="522288" y="3494088"/>
            <a:ext cx="125412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3" name="Oval 1032"/>
          <p:cNvSpPr>
            <a:spLocks noChangeArrowheads="1"/>
          </p:cNvSpPr>
          <p:nvPr/>
        </p:nvSpPr>
        <p:spPr bwMode="auto">
          <a:xfrm>
            <a:off x="1190625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4" name="Oval 1033"/>
          <p:cNvSpPr>
            <a:spLocks noChangeArrowheads="1"/>
          </p:cNvSpPr>
          <p:nvPr/>
        </p:nvSpPr>
        <p:spPr bwMode="auto">
          <a:xfrm>
            <a:off x="2133600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5" name="Oval 1034"/>
          <p:cNvSpPr>
            <a:spLocks noChangeArrowheads="1"/>
          </p:cNvSpPr>
          <p:nvPr/>
        </p:nvSpPr>
        <p:spPr bwMode="auto">
          <a:xfrm>
            <a:off x="3079750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6" name="Oval 1035"/>
          <p:cNvSpPr>
            <a:spLocks noChangeArrowheads="1"/>
          </p:cNvSpPr>
          <p:nvPr/>
        </p:nvSpPr>
        <p:spPr bwMode="auto">
          <a:xfrm>
            <a:off x="4046538" y="3494088"/>
            <a:ext cx="125412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7" name="Oval 1036"/>
          <p:cNvSpPr>
            <a:spLocks noChangeArrowheads="1"/>
          </p:cNvSpPr>
          <p:nvPr/>
        </p:nvSpPr>
        <p:spPr bwMode="auto">
          <a:xfrm>
            <a:off x="4999038" y="3494088"/>
            <a:ext cx="125412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8" name="Oval 1037"/>
          <p:cNvSpPr>
            <a:spLocks noChangeArrowheads="1"/>
          </p:cNvSpPr>
          <p:nvPr/>
        </p:nvSpPr>
        <p:spPr bwMode="auto">
          <a:xfrm>
            <a:off x="7658100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09" name="Oval 1038"/>
          <p:cNvSpPr>
            <a:spLocks noChangeArrowheads="1"/>
          </p:cNvSpPr>
          <p:nvPr/>
        </p:nvSpPr>
        <p:spPr bwMode="auto">
          <a:xfrm>
            <a:off x="5934075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10" name="Oval 1039"/>
          <p:cNvSpPr>
            <a:spLocks noChangeArrowheads="1"/>
          </p:cNvSpPr>
          <p:nvPr/>
        </p:nvSpPr>
        <p:spPr bwMode="auto">
          <a:xfrm>
            <a:off x="6875463" y="3494088"/>
            <a:ext cx="125412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11" name="Oval 1040"/>
          <p:cNvSpPr>
            <a:spLocks noChangeArrowheads="1"/>
          </p:cNvSpPr>
          <p:nvPr/>
        </p:nvSpPr>
        <p:spPr bwMode="auto">
          <a:xfrm>
            <a:off x="8496300" y="3494088"/>
            <a:ext cx="125413" cy="125412"/>
          </a:xfrm>
          <a:prstGeom prst="ellipse">
            <a:avLst/>
          </a:prstGeom>
          <a:solidFill>
            <a:srgbClr val="19216D"/>
          </a:solidFill>
          <a:ln w="9525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algn="l"/>
            <a:endParaRPr lang="en-US"/>
          </a:p>
        </p:txBody>
      </p:sp>
      <p:sp>
        <p:nvSpPr>
          <p:cNvPr id="4112" name="Line 1041"/>
          <p:cNvSpPr>
            <a:spLocks noChangeShapeType="1"/>
          </p:cNvSpPr>
          <p:nvPr/>
        </p:nvSpPr>
        <p:spPr bwMode="auto">
          <a:xfrm flipV="1">
            <a:off x="588963" y="2652713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3" name="Line 1042"/>
          <p:cNvSpPr>
            <a:spLocks noChangeShapeType="1"/>
          </p:cNvSpPr>
          <p:nvPr/>
        </p:nvSpPr>
        <p:spPr bwMode="auto">
          <a:xfrm flipV="1">
            <a:off x="1247775" y="3557588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4" name="Line 1043"/>
          <p:cNvSpPr>
            <a:spLocks noChangeShapeType="1"/>
          </p:cNvSpPr>
          <p:nvPr/>
        </p:nvSpPr>
        <p:spPr bwMode="auto">
          <a:xfrm flipV="1">
            <a:off x="2190750" y="2652713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5" name="Line 1044"/>
          <p:cNvSpPr>
            <a:spLocks noChangeShapeType="1"/>
          </p:cNvSpPr>
          <p:nvPr/>
        </p:nvSpPr>
        <p:spPr bwMode="auto">
          <a:xfrm flipV="1">
            <a:off x="3136900" y="3557588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6" name="Line 1045"/>
          <p:cNvSpPr>
            <a:spLocks noChangeShapeType="1"/>
          </p:cNvSpPr>
          <p:nvPr/>
        </p:nvSpPr>
        <p:spPr bwMode="auto">
          <a:xfrm flipV="1">
            <a:off x="5057775" y="3557588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7" name="Line 1046"/>
          <p:cNvSpPr>
            <a:spLocks noChangeShapeType="1"/>
          </p:cNvSpPr>
          <p:nvPr/>
        </p:nvSpPr>
        <p:spPr bwMode="auto">
          <a:xfrm flipV="1">
            <a:off x="6931025" y="3557588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8" name="Line 1047"/>
          <p:cNvSpPr>
            <a:spLocks noChangeShapeType="1"/>
          </p:cNvSpPr>
          <p:nvPr/>
        </p:nvSpPr>
        <p:spPr bwMode="auto">
          <a:xfrm flipV="1">
            <a:off x="8553450" y="3557588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19" name="Line 1048"/>
          <p:cNvSpPr>
            <a:spLocks noChangeShapeType="1"/>
          </p:cNvSpPr>
          <p:nvPr/>
        </p:nvSpPr>
        <p:spPr bwMode="auto">
          <a:xfrm flipV="1">
            <a:off x="7716838" y="2652713"/>
            <a:ext cx="0" cy="900112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20" name="Text Box 1049"/>
          <p:cNvSpPr txBox="1">
            <a:spLocks noChangeArrowheads="1"/>
          </p:cNvSpPr>
          <p:nvPr/>
        </p:nvSpPr>
        <p:spPr bwMode="auto">
          <a:xfrm>
            <a:off x="0" y="1879600"/>
            <a:ext cx="1309688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Первый роторный</a:t>
            </a: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 ИБП (</a:t>
            </a:r>
            <a:r>
              <a:rPr lang="ru-RU" sz="1000"/>
              <a:t>20 кВА) </a:t>
            </a:r>
            <a:endParaRPr lang="en-US" sz="1000">
              <a:solidFill>
                <a:srgbClr val="000066"/>
              </a:solidFill>
            </a:endParaRPr>
          </a:p>
        </p:txBody>
      </p:sp>
      <p:sp>
        <p:nvSpPr>
          <p:cNvPr id="4121" name="Text Box 1050"/>
          <p:cNvSpPr txBox="1">
            <a:spLocks noChangeArrowheads="1"/>
          </p:cNvSpPr>
          <p:nvPr/>
        </p:nvSpPr>
        <p:spPr bwMode="auto">
          <a:xfrm>
            <a:off x="555625" y="4800600"/>
            <a:ext cx="1590675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HEEMAF </a:t>
            </a:r>
            <a:r>
              <a:rPr lang="ru-RU" sz="1000">
                <a:solidFill>
                  <a:srgbClr val="000066"/>
                </a:solidFill>
              </a:rPr>
              <a:t>входит</a:t>
            </a: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 в</a:t>
            </a:r>
            <a:r>
              <a:rPr lang="en-US" sz="1000">
                <a:solidFill>
                  <a:srgbClr val="000066"/>
                </a:solidFill>
              </a:rPr>
              <a:t> HOLEC</a:t>
            </a:r>
          </a:p>
        </p:txBody>
      </p:sp>
      <p:sp>
        <p:nvSpPr>
          <p:cNvPr id="4122" name="Text Box 1051"/>
          <p:cNvSpPr txBox="1">
            <a:spLocks noChangeArrowheads="1"/>
          </p:cNvSpPr>
          <p:nvPr/>
        </p:nvSpPr>
        <p:spPr bwMode="auto">
          <a:xfrm>
            <a:off x="168275" y="3736975"/>
            <a:ext cx="8602663" cy="168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100">
                <a:solidFill>
                  <a:srgbClr val="000066"/>
                </a:solidFill>
              </a:rPr>
              <a:t>                     1963		 1989	                   	   1998		    2001		2006 </a:t>
            </a:r>
            <a:endParaRPr lang="nl-NL" sz="1100">
              <a:solidFill>
                <a:srgbClr val="000066"/>
              </a:solidFill>
            </a:endParaRPr>
          </a:p>
        </p:txBody>
      </p:sp>
      <p:sp>
        <p:nvSpPr>
          <p:cNvPr id="4123" name="Text Box 1053"/>
          <p:cNvSpPr txBox="1">
            <a:spLocks noChangeArrowheads="1"/>
          </p:cNvSpPr>
          <p:nvPr/>
        </p:nvSpPr>
        <p:spPr bwMode="auto">
          <a:xfrm>
            <a:off x="1482725" y="1755775"/>
            <a:ext cx="1685925" cy="554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</a:pPr>
            <a:r>
              <a:rPr lang="ru-RU" sz="1000">
                <a:solidFill>
                  <a:srgbClr val="000066"/>
                </a:solidFill>
              </a:rPr>
              <a:t>Первый </a:t>
            </a:r>
            <a:r>
              <a:rPr lang="ru-RU" sz="1000"/>
              <a:t>ДРИБП </a:t>
            </a:r>
            <a:r>
              <a:rPr lang="en-US" sz="1000">
                <a:solidFill>
                  <a:srgbClr val="000066"/>
                </a:solidFill>
              </a:rPr>
              <a:t>300 </a:t>
            </a:r>
            <a:r>
              <a:rPr lang="ru-RU" sz="1000">
                <a:solidFill>
                  <a:srgbClr val="000066"/>
                </a:solidFill>
              </a:rPr>
              <a:t>кВА</a:t>
            </a:r>
            <a:endParaRPr lang="en-US" sz="1000">
              <a:solidFill>
                <a:srgbClr val="000066"/>
              </a:solidFill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/>
              <a:t>с индукционным накопителем  энергии </a:t>
            </a:r>
            <a:r>
              <a:rPr lang="en-US" sz="1000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4124" name="Line 1055"/>
          <p:cNvSpPr>
            <a:spLocks noChangeShapeType="1"/>
          </p:cNvSpPr>
          <p:nvPr/>
        </p:nvSpPr>
        <p:spPr bwMode="auto">
          <a:xfrm flipV="1">
            <a:off x="4108450" y="2667000"/>
            <a:ext cx="0" cy="900113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25" name="Line 1056"/>
          <p:cNvSpPr>
            <a:spLocks noChangeShapeType="1"/>
          </p:cNvSpPr>
          <p:nvPr/>
        </p:nvSpPr>
        <p:spPr bwMode="auto">
          <a:xfrm flipV="1">
            <a:off x="5991225" y="2667000"/>
            <a:ext cx="0" cy="900113"/>
          </a:xfrm>
          <a:prstGeom prst="line">
            <a:avLst/>
          </a:prstGeom>
          <a:noFill/>
          <a:ln w="9525">
            <a:solidFill>
              <a:srgbClr val="19216D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26" name="Text Box 1057"/>
          <p:cNvSpPr txBox="1">
            <a:spLocks noChangeArrowheads="1"/>
          </p:cNvSpPr>
          <p:nvPr/>
        </p:nvSpPr>
        <p:spPr bwMode="auto">
          <a:xfrm>
            <a:off x="168275" y="3241675"/>
            <a:ext cx="7773988" cy="168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100">
                <a:solidFill>
                  <a:srgbClr val="000066"/>
                </a:solidFill>
              </a:rPr>
              <a:t>      1956	 	1969	               	   1992	      	    2000	 	  2006 </a:t>
            </a:r>
            <a:endParaRPr lang="nl-NL" sz="1100">
              <a:solidFill>
                <a:srgbClr val="000066"/>
              </a:solidFill>
            </a:endParaRPr>
          </a:p>
        </p:txBody>
      </p:sp>
      <p:sp>
        <p:nvSpPr>
          <p:cNvPr id="859170" name="Text Box 105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435600" y="2314575"/>
            <a:ext cx="1155700" cy="719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53882" dir="2700000" algn="ctr" rotWithShape="0">
              <a:srgbClr val="FFCC00"/>
            </a:outerShdw>
          </a:effectLst>
        </p:spPr>
        <p:txBody>
          <a:bodyPr/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1100">
                <a:solidFill>
                  <a:srgbClr val="000066"/>
                </a:solidFill>
              </a:rPr>
              <a:t>2,250 kVA</a:t>
            </a:r>
            <a:br>
              <a:rPr lang="en-US" sz="1100">
                <a:solidFill>
                  <a:srgbClr val="000066"/>
                </a:solidFill>
              </a:rPr>
            </a:br>
            <a:r>
              <a:rPr lang="en-US" sz="1100">
                <a:solidFill>
                  <a:srgbClr val="000066"/>
                </a:solidFill>
              </a:rPr>
              <a:t>Dual Output System</a:t>
            </a:r>
          </a:p>
        </p:txBody>
      </p:sp>
      <p:pic>
        <p:nvPicPr>
          <p:cNvPr id="859172" name="Picture 1060"/>
          <p:cNvPicPr preferRelativeResize="0">
            <a:picLocks noChangeAspect="1" noChangeArrowheads="1"/>
          </p:cNvPicPr>
          <p:nvPr/>
        </p:nvPicPr>
        <p:blipFill>
          <a:blip r:embed="rId4" cstate="print"/>
          <a:srcRect l="9882" t="2016" r="2106" b="3166"/>
          <a:stretch>
            <a:fillRect/>
          </a:stretch>
        </p:blipFill>
        <p:spPr bwMode="auto">
          <a:xfrm>
            <a:off x="80963" y="2324100"/>
            <a:ext cx="1190625" cy="71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FFCC00"/>
            </a:outerShdw>
          </a:effectLst>
        </p:spPr>
      </p:pic>
      <p:sp>
        <p:nvSpPr>
          <p:cNvPr id="4129" name="Text Box 1061"/>
          <p:cNvSpPr txBox="1">
            <a:spLocks noChangeArrowheads="1"/>
          </p:cNvSpPr>
          <p:nvPr/>
        </p:nvSpPr>
        <p:spPr bwMode="auto">
          <a:xfrm>
            <a:off x="2432050" y="4800600"/>
            <a:ext cx="1339850" cy="554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HOLEC</a:t>
            </a:r>
            <a:r>
              <a:rPr lang="ru-RU" sz="1000">
                <a:solidFill>
                  <a:srgbClr val="000066"/>
                </a:solidFill>
              </a:rPr>
              <a:t> входит в</a:t>
            </a:r>
            <a:r>
              <a:rPr lang="en-US" sz="1000">
                <a:solidFill>
                  <a:srgbClr val="000066"/>
                </a:solidFill>
              </a:rPr>
              <a:t> Royal Begeman Group</a:t>
            </a:r>
          </a:p>
        </p:txBody>
      </p:sp>
      <p:sp>
        <p:nvSpPr>
          <p:cNvPr id="4130" name="Text Box 1063"/>
          <p:cNvSpPr txBox="1">
            <a:spLocks noChangeArrowheads="1"/>
          </p:cNvSpPr>
          <p:nvPr/>
        </p:nvSpPr>
        <p:spPr bwMode="auto">
          <a:xfrm>
            <a:off x="3390900" y="1784350"/>
            <a:ext cx="1485900" cy="554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Второе поколение</a:t>
            </a:r>
            <a:r>
              <a:rPr lang="ru-RU" sz="1000"/>
              <a:t> индукционного накопителя  энергии</a:t>
            </a:r>
            <a:r>
              <a:rPr lang="ru-RU" sz="1000">
                <a:solidFill>
                  <a:srgbClr val="000066"/>
                </a:solidFill>
              </a:rPr>
              <a:t> </a:t>
            </a:r>
            <a:r>
              <a:rPr lang="en-US" sz="1000">
                <a:solidFill>
                  <a:srgbClr val="000066"/>
                </a:solidFill>
              </a:rPr>
              <a:t>  </a:t>
            </a:r>
          </a:p>
        </p:txBody>
      </p:sp>
      <p:pic>
        <p:nvPicPr>
          <p:cNvPr id="859176" name="Picture 1064" descr="C:\Documents and Settings\admin\Bureaublad\platen voor presentatie\2200 klein.jpg"/>
          <p:cNvPicPr>
            <a:picLocks noChangeAspect="1" noChangeArrowheads="1"/>
          </p:cNvPicPr>
          <p:nvPr/>
        </p:nvPicPr>
        <p:blipFill>
          <a:blip r:embed="rId5" cstate="print"/>
          <a:srcRect l="5856" r="3091"/>
          <a:stretch>
            <a:fillRect/>
          </a:stretch>
        </p:blipFill>
        <p:spPr bwMode="auto">
          <a:xfrm>
            <a:off x="7019925" y="2311400"/>
            <a:ext cx="1343025" cy="719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FFCC00"/>
            </a:outerShdw>
          </a:effectLst>
        </p:spPr>
      </p:pic>
      <p:sp>
        <p:nvSpPr>
          <p:cNvPr id="4132" name="Text Box 1065"/>
          <p:cNvSpPr txBox="1">
            <a:spLocks noChangeArrowheads="1"/>
          </p:cNvSpPr>
          <p:nvPr/>
        </p:nvSpPr>
        <p:spPr bwMode="auto">
          <a:xfrm>
            <a:off x="6213475" y="4800600"/>
            <a:ext cx="156845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Новая база</a:t>
            </a:r>
            <a:r>
              <a:rPr lang="en-US" sz="1000">
                <a:solidFill>
                  <a:srgbClr val="000066"/>
                </a:solidFill>
              </a:rPr>
              <a:t> Almelo</a:t>
            </a:r>
          </a:p>
        </p:txBody>
      </p:sp>
      <p:sp>
        <p:nvSpPr>
          <p:cNvPr id="4133" name="Text Box 1067"/>
          <p:cNvSpPr txBox="1">
            <a:spLocks noChangeArrowheads="1"/>
          </p:cNvSpPr>
          <p:nvPr/>
        </p:nvSpPr>
        <p:spPr bwMode="auto">
          <a:xfrm>
            <a:off x="4416425" y="4826000"/>
            <a:ext cx="1416050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HOLEC </a:t>
            </a:r>
            <a:r>
              <a:rPr lang="ru-RU" sz="1000">
                <a:solidFill>
                  <a:srgbClr val="000066"/>
                </a:solidFill>
              </a:rPr>
              <a:t>изменяется</a:t>
            </a:r>
            <a:r>
              <a:rPr lang="en-US" sz="1000">
                <a:solidFill>
                  <a:srgbClr val="000066"/>
                </a:solidFill>
              </a:rPr>
              <a:t> </a:t>
            </a:r>
            <a:r>
              <a:rPr lang="ru-RU" sz="1000">
                <a:solidFill>
                  <a:srgbClr val="000066"/>
                </a:solidFill>
              </a:rPr>
              <a:t>на </a:t>
            </a:r>
            <a:r>
              <a:rPr lang="en-US" sz="1000">
                <a:solidFill>
                  <a:srgbClr val="000066"/>
                </a:solidFill>
              </a:rPr>
              <a:t>Hitec</a:t>
            </a:r>
          </a:p>
        </p:txBody>
      </p:sp>
      <p:pic>
        <p:nvPicPr>
          <p:cNvPr id="859180" name="Picture 1068"/>
          <p:cNvPicPr>
            <a:picLocks noChangeArrowheads="1"/>
          </p:cNvPicPr>
          <p:nvPr/>
        </p:nvPicPr>
        <p:blipFill>
          <a:blip r:embed="rId6" cstate="print"/>
          <a:srcRect l="972" t="1067" r="1457" b="3468"/>
          <a:stretch>
            <a:fillRect/>
          </a:stretch>
        </p:blipFill>
        <p:spPr bwMode="auto">
          <a:xfrm>
            <a:off x="1689100" y="2336800"/>
            <a:ext cx="1212850" cy="719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FFCC00"/>
            </a:outerShdw>
          </a:effectLst>
        </p:spPr>
      </p:pic>
      <p:graphicFrame>
        <p:nvGraphicFramePr>
          <p:cNvPr id="4098" name="Object 1069">
            <a:hlinkClick r:id="" action="ppaction://noaction"/>
          </p:cNvPr>
          <p:cNvGraphicFramePr>
            <a:graphicFrameLocks noChangeAspect="1"/>
          </p:cNvGraphicFramePr>
          <p:nvPr/>
        </p:nvGraphicFramePr>
        <p:xfrm>
          <a:off x="8280400" y="4086225"/>
          <a:ext cx="547688" cy="657225"/>
        </p:xfrm>
        <a:graphic>
          <a:graphicData uri="http://schemas.openxmlformats.org/presentationml/2006/ole">
            <p:oleObj spid="_x0000_s49154" name="Image" r:id="rId7" imgW="2354286" imgH="2820571" progId="">
              <p:embed/>
            </p:oleObj>
          </a:graphicData>
        </a:graphic>
      </p:graphicFrame>
      <p:pic>
        <p:nvPicPr>
          <p:cNvPr id="4135" name="Picture 1070" descr="H:\Marketing\Fotos EJSF 2006\ejsf_06_00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48300" y="2295525"/>
            <a:ext cx="11445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6" name="Text Box 1071"/>
          <p:cNvSpPr txBox="1">
            <a:spLocks noChangeArrowheads="1"/>
          </p:cNvSpPr>
          <p:nvPr/>
        </p:nvSpPr>
        <p:spPr bwMode="auto">
          <a:xfrm>
            <a:off x="5294313" y="1822450"/>
            <a:ext cx="1541462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2,250 </a:t>
            </a:r>
            <a:r>
              <a:rPr lang="ru-RU" sz="1000">
                <a:solidFill>
                  <a:srgbClr val="000066"/>
                </a:solidFill>
              </a:rPr>
              <a:t>кВА</a:t>
            </a:r>
            <a:r>
              <a:rPr lang="en-US" sz="1000">
                <a:solidFill>
                  <a:srgbClr val="000066"/>
                </a:solidFill>
              </a:rPr>
              <a:t> </a:t>
            </a:r>
            <a:r>
              <a:rPr lang="ru-RU" sz="1000"/>
              <a:t>система</a:t>
            </a:r>
            <a:endParaRPr lang="en-US" sz="1000"/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/>
              <a:t> с двойным выходом</a:t>
            </a:r>
            <a:endParaRPr lang="en-US" sz="1000">
              <a:solidFill>
                <a:srgbClr val="000066"/>
              </a:solidFill>
            </a:endParaRPr>
          </a:p>
        </p:txBody>
      </p:sp>
      <p:sp>
        <p:nvSpPr>
          <p:cNvPr id="4137" name="Text Box 1073"/>
          <p:cNvSpPr txBox="1">
            <a:spLocks noChangeArrowheads="1"/>
          </p:cNvSpPr>
          <p:nvPr/>
        </p:nvSpPr>
        <p:spPr bwMode="auto">
          <a:xfrm>
            <a:off x="6899275" y="1882775"/>
            <a:ext cx="2120900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3000 </a:t>
            </a:r>
            <a:r>
              <a:rPr lang="ru-RU" sz="1000">
                <a:solidFill>
                  <a:srgbClr val="000066"/>
                </a:solidFill>
              </a:rPr>
              <a:t>кВА</a:t>
            </a:r>
            <a:r>
              <a:rPr lang="en-US" sz="1000">
                <a:solidFill>
                  <a:srgbClr val="000066"/>
                </a:solidFill>
              </a:rPr>
              <a:t> </a:t>
            </a:r>
            <a:r>
              <a:rPr lang="ru-RU" sz="1000"/>
              <a:t>с двойным выходом </a:t>
            </a:r>
            <a:endParaRPr lang="en-US" sz="1000">
              <a:solidFill>
                <a:srgbClr val="000066"/>
              </a:solidFill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US" sz="1000">
                <a:solidFill>
                  <a:srgbClr val="000066"/>
                </a:solidFill>
              </a:rPr>
              <a:t>&amp; 2,200</a:t>
            </a:r>
            <a:r>
              <a:rPr lang="ru-RU" sz="1000">
                <a:solidFill>
                  <a:srgbClr val="000066"/>
                </a:solidFill>
              </a:rPr>
              <a:t> кВА</a:t>
            </a:r>
            <a:r>
              <a:rPr lang="en-US" sz="1000">
                <a:solidFill>
                  <a:srgbClr val="000066"/>
                </a:solidFill>
              </a:rPr>
              <a:t> </a:t>
            </a:r>
            <a:r>
              <a:rPr lang="ru-RU" sz="1000"/>
              <a:t>ДР ИБП</a:t>
            </a:r>
            <a:endParaRPr lang="en-US" sz="1000">
              <a:solidFill>
                <a:srgbClr val="000066"/>
              </a:solidFill>
            </a:endParaRPr>
          </a:p>
        </p:txBody>
      </p:sp>
      <p:pic>
        <p:nvPicPr>
          <p:cNvPr id="859192" name="Picture 1080" descr="C:\Documents and Settings\admin\Bureaublad\Hitec afbeeldingen presentatie\pandblauwe luch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24600" y="4022725"/>
            <a:ext cx="1060450" cy="706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rgbClr val="CEBE90"/>
            </a:outerShdw>
          </a:effectLst>
        </p:spPr>
      </p:pic>
      <p:pic>
        <p:nvPicPr>
          <p:cNvPr id="4139" name="Picture 1111"/>
          <p:cNvPicPr>
            <a:picLocks noChangeAspect="1" noChangeArrowheads="1"/>
          </p:cNvPicPr>
          <p:nvPr/>
        </p:nvPicPr>
        <p:blipFill>
          <a:blip r:embed="rId10" cstate="print"/>
          <a:srcRect l="10085" t="6607" r="9244" b="6908"/>
          <a:stretch>
            <a:fillRect/>
          </a:stretch>
        </p:blipFill>
        <p:spPr bwMode="auto">
          <a:xfrm>
            <a:off x="4389438" y="4456113"/>
            <a:ext cx="11239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40" name="Text Box 1112"/>
          <p:cNvSpPr txBox="1">
            <a:spLocks noChangeArrowheads="1"/>
          </p:cNvSpPr>
          <p:nvPr/>
        </p:nvSpPr>
        <p:spPr bwMode="auto">
          <a:xfrm>
            <a:off x="8169275" y="4800600"/>
            <a:ext cx="15684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Внедрение</a:t>
            </a:r>
            <a:endParaRPr lang="en-US" sz="1000">
              <a:solidFill>
                <a:srgbClr val="000066"/>
              </a:solidFill>
            </a:endParaRPr>
          </a:p>
          <a:p>
            <a:pPr algn="l"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000">
                <a:solidFill>
                  <a:srgbClr val="000066"/>
                </a:solidFill>
              </a:rPr>
              <a:t>Системы </a:t>
            </a:r>
            <a:r>
              <a:rPr lang="en-US" sz="1000">
                <a:solidFill>
                  <a:srgbClr val="000066"/>
                </a:solidFill>
              </a:rPr>
              <a:t>RT</a:t>
            </a:r>
          </a:p>
        </p:txBody>
      </p:sp>
      <p:pic>
        <p:nvPicPr>
          <p:cNvPr id="4141" name="Picture 1113"/>
          <p:cNvPicPr>
            <a:picLocks noChangeAspect="1" noChangeArrowheads="1"/>
          </p:cNvPicPr>
          <p:nvPr/>
        </p:nvPicPr>
        <p:blipFill>
          <a:blip r:embed="rId11" cstate="print"/>
          <a:srcRect l="3465" t="11665" r="3465" b="11665"/>
          <a:stretch>
            <a:fillRect/>
          </a:stretch>
        </p:blipFill>
        <p:spPr bwMode="auto">
          <a:xfrm>
            <a:off x="622300" y="4530725"/>
            <a:ext cx="128111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2" name="Picture 1114" descr="auto0"/>
          <p:cNvPicPr>
            <a:picLocks noChangeAspect="1" noChangeArrowheads="1"/>
          </p:cNvPicPr>
          <p:nvPr/>
        </p:nvPicPr>
        <p:blipFill>
          <a:blip r:embed="rId12" cstate="print">
            <a:lum bright="12000"/>
          </a:blip>
          <a:srcRect/>
          <a:stretch>
            <a:fillRect/>
          </a:stretch>
        </p:blipFill>
        <p:spPr bwMode="auto">
          <a:xfrm>
            <a:off x="952500" y="3963988"/>
            <a:ext cx="554038" cy="576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4143" name="Picture 1115"/>
          <p:cNvPicPr>
            <a:picLocks noChangeAspect="1" noChangeArrowheads="1"/>
          </p:cNvPicPr>
          <p:nvPr/>
        </p:nvPicPr>
        <p:blipFill>
          <a:blip r:embed="rId13" cstate="print"/>
          <a:srcRect l="9534" t="5682" r="9534" b="5682"/>
          <a:stretch>
            <a:fillRect/>
          </a:stretch>
        </p:blipFill>
        <p:spPr bwMode="auto">
          <a:xfrm>
            <a:off x="4376738" y="4035425"/>
            <a:ext cx="1093787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9" name="Object 1054">
            <a:hlinkClick r:id="rId14" action="ppaction://hlinksldjump"/>
          </p:cNvPr>
          <p:cNvGraphicFramePr>
            <a:graphicFrameLocks noChangeAspect="1"/>
          </p:cNvGraphicFramePr>
          <p:nvPr/>
        </p:nvGraphicFramePr>
        <p:xfrm>
          <a:off x="3430588" y="2349500"/>
          <a:ext cx="1149350" cy="719138"/>
        </p:xfrm>
        <a:graphic>
          <a:graphicData uri="http://schemas.openxmlformats.org/presentationml/2006/ole">
            <p:oleObj spid="_x0000_s49155" name="Photo Editor-foto" r:id="rId15" imgW="3685714" imgH="2029108" progId="">
              <p:embed/>
            </p:oleObj>
          </a:graphicData>
        </a:graphic>
      </p:graphicFrame>
      <p:pic>
        <p:nvPicPr>
          <p:cNvPr id="4144" name="Picture 1116" descr="auto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613025" y="4019550"/>
            <a:ext cx="1033463" cy="808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4145" name="Rectangle 9"/>
          <p:cNvSpPr>
            <a:spLocks noChangeArrowheads="1"/>
          </p:cNvSpPr>
          <p:nvPr/>
        </p:nvSpPr>
        <p:spPr bwMode="auto">
          <a:xfrm>
            <a:off x="387350" y="5254625"/>
            <a:ext cx="8470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sz="3200"/>
              <a:t>Надежный партнер</a:t>
            </a:r>
            <a:endParaRPr lang="en-GB" sz="320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ru-RU" sz="3600"/>
              <a:t>Компания </a:t>
            </a:r>
            <a:r>
              <a:rPr lang="en-GB" sz="3600"/>
              <a:t>Hitec </a:t>
            </a:r>
            <a:r>
              <a:rPr lang="nl-NL" sz="3600"/>
              <a:t/>
            </a:r>
            <a:br>
              <a:rPr lang="nl-NL" sz="3600"/>
            </a:br>
            <a:r>
              <a:rPr lang="ru-RU" sz="2400"/>
              <a:t>Установленная</a:t>
            </a:r>
            <a:r>
              <a:rPr lang="ru-RU" sz="2400" b="0"/>
              <a:t> </a:t>
            </a:r>
            <a:r>
              <a:rPr lang="ru-RU" sz="2400"/>
              <a:t>мощность в мире  </a:t>
            </a:r>
            <a:endParaRPr lang="en-GB" sz="2400"/>
          </a:p>
        </p:txBody>
      </p:sp>
      <p:sp>
        <p:nvSpPr>
          <p:cNvPr id="41987" name="Text Box 3085"/>
          <p:cNvSpPr txBox="1">
            <a:spLocks noChangeArrowheads="1"/>
          </p:cNvSpPr>
          <p:nvPr/>
        </p:nvSpPr>
        <p:spPr bwMode="auto">
          <a:xfrm>
            <a:off x="800100" y="5842000"/>
            <a:ext cx="333216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1800" dirty="0">
                <a:solidFill>
                  <a:srgbClr val="000066"/>
                </a:solidFill>
              </a:rPr>
              <a:t>1.700.000 </a:t>
            </a:r>
            <a:r>
              <a:rPr lang="ru-RU" sz="1800" dirty="0" err="1">
                <a:solidFill>
                  <a:srgbClr val="000066"/>
                </a:solidFill>
              </a:rPr>
              <a:t>кВА</a:t>
            </a:r>
            <a:endParaRPr lang="en-US" sz="1800" dirty="0">
              <a:solidFill>
                <a:srgbClr val="000066"/>
              </a:solidFill>
            </a:endParaRPr>
          </a:p>
          <a:p>
            <a:pPr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GB" sz="1800" dirty="0" smtClean="0">
                <a:solidFill>
                  <a:srgbClr val="000066"/>
                </a:solidFill>
              </a:rPr>
              <a:t>1.</a:t>
            </a:r>
            <a:r>
              <a:rPr lang="en-US" sz="1800" dirty="0" smtClean="0">
                <a:solidFill>
                  <a:srgbClr val="000066"/>
                </a:solidFill>
              </a:rPr>
              <a:t>6</a:t>
            </a:r>
            <a:r>
              <a:rPr lang="en-GB" sz="1800" dirty="0" smtClean="0">
                <a:solidFill>
                  <a:srgbClr val="000066"/>
                </a:solidFill>
              </a:rPr>
              <a:t>00 </a:t>
            </a:r>
            <a:r>
              <a:rPr lang="ru-RU" sz="1800" dirty="0">
                <a:solidFill>
                  <a:srgbClr val="000066"/>
                </a:solidFill>
              </a:rPr>
              <a:t>единиц оборудования </a:t>
            </a:r>
            <a:endParaRPr lang="en-GB" sz="1800" dirty="0">
              <a:solidFill>
                <a:srgbClr val="000066"/>
              </a:solidFill>
            </a:endParaRPr>
          </a:p>
        </p:txBody>
      </p:sp>
      <p:grpSp>
        <p:nvGrpSpPr>
          <p:cNvPr id="2" name="Group 3086"/>
          <p:cNvGrpSpPr>
            <a:grpSpLocks/>
          </p:cNvGrpSpPr>
          <p:nvPr/>
        </p:nvGrpSpPr>
        <p:grpSpPr bwMode="auto">
          <a:xfrm>
            <a:off x="754063" y="1625600"/>
            <a:ext cx="8288337" cy="4262438"/>
            <a:chOff x="299" y="960"/>
            <a:chExt cx="5221" cy="2685"/>
          </a:xfrm>
        </p:grpSpPr>
        <p:pic>
          <p:nvPicPr>
            <p:cNvPr id="41993" name="Picture 3087" descr="\\Birserver\jpgs&amp;scans\HITEC\world effect hitec\World_effect_hitec.jpg"/>
            <p:cNvPicPr>
              <a:picLocks noChangeAspect="1" noChangeArrowheads="1"/>
            </p:cNvPicPr>
            <p:nvPr/>
          </p:nvPicPr>
          <p:blipFill>
            <a:blip r:embed="rId3" cstate="print"/>
            <a:srcRect l="2020" r="2020"/>
            <a:stretch>
              <a:fillRect/>
            </a:stretch>
          </p:blipFill>
          <p:spPr bwMode="auto">
            <a:xfrm>
              <a:off x="299" y="960"/>
              <a:ext cx="5221" cy="26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4" name="Text Box 3088"/>
            <p:cNvSpPr txBox="1">
              <a:spLocks noChangeArrowheads="1"/>
            </p:cNvSpPr>
            <p:nvPr/>
          </p:nvSpPr>
          <p:spPr bwMode="auto">
            <a:xfrm>
              <a:off x="833" y="1558"/>
              <a:ext cx="552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385.000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1995" name="Text Box 3089"/>
            <p:cNvSpPr txBox="1">
              <a:spLocks noChangeArrowheads="1"/>
            </p:cNvSpPr>
            <p:nvPr/>
          </p:nvSpPr>
          <p:spPr bwMode="auto">
            <a:xfrm>
              <a:off x="1382" y="2614"/>
              <a:ext cx="499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20.000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1996" name="Text Box 3090"/>
            <p:cNvSpPr txBox="1">
              <a:spLocks noChangeArrowheads="1"/>
            </p:cNvSpPr>
            <p:nvPr/>
          </p:nvSpPr>
          <p:spPr bwMode="auto">
            <a:xfrm>
              <a:off x="2784" y="1344"/>
              <a:ext cx="552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683.000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1997" name="Text Box 3091"/>
            <p:cNvSpPr txBox="1">
              <a:spLocks noChangeArrowheads="1"/>
            </p:cNvSpPr>
            <p:nvPr/>
          </p:nvSpPr>
          <p:spPr bwMode="auto">
            <a:xfrm>
              <a:off x="2776" y="2120"/>
              <a:ext cx="499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55.000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1998" name="Text Box 3092"/>
            <p:cNvSpPr txBox="1">
              <a:spLocks noChangeArrowheads="1"/>
            </p:cNvSpPr>
            <p:nvPr/>
          </p:nvSpPr>
          <p:spPr bwMode="auto">
            <a:xfrm>
              <a:off x="3208" y="1624"/>
              <a:ext cx="499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87.000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1999" name="Text Box 3093"/>
            <p:cNvSpPr txBox="1">
              <a:spLocks noChangeArrowheads="1"/>
            </p:cNvSpPr>
            <p:nvPr/>
          </p:nvSpPr>
          <p:spPr bwMode="auto">
            <a:xfrm>
              <a:off x="3989" y="1760"/>
              <a:ext cx="552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445.500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  <p:sp>
          <p:nvSpPr>
            <p:cNvPr id="42000" name="Text Box 3094"/>
            <p:cNvSpPr txBox="1">
              <a:spLocks noChangeArrowheads="1"/>
            </p:cNvSpPr>
            <p:nvPr/>
          </p:nvSpPr>
          <p:spPr bwMode="auto">
            <a:xfrm>
              <a:off x="4608" y="2992"/>
              <a:ext cx="499" cy="97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0">
                  <a:solidFill>
                    <a:schemeClr val="tx1"/>
                  </a:solidFill>
                  <a:latin typeface="Arial Black" pitchFamily="34" charset="0"/>
                </a:rPr>
                <a:t>10.000 </a:t>
              </a:r>
              <a:r>
                <a:rPr lang="ru-RU" sz="1000" b="0">
                  <a:solidFill>
                    <a:schemeClr val="tx1"/>
                  </a:solidFill>
                  <a:latin typeface="Arial Black" pitchFamily="34" charset="0"/>
                </a:rPr>
                <a:t>кВА</a:t>
              </a:r>
              <a:endParaRPr lang="nl-NL" sz="1000" b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pic>
        <p:nvPicPr>
          <p:cNvPr id="41989" name="Picture 3097" descr="H:\Exchange files\Karin\Fotoboek techniek\Proefveld\Foto proefvel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250" y="5316538"/>
            <a:ext cx="1936750" cy="1287462"/>
          </a:xfrm>
          <a:prstGeom prst="rect">
            <a:avLst/>
          </a:prstGeom>
          <a:noFill/>
          <a:ln w="38100">
            <a:solidFill>
              <a:srgbClr val="FDAE2D"/>
            </a:solidFill>
            <a:miter lim="800000"/>
            <a:headEnd/>
            <a:tailEnd/>
          </a:ln>
        </p:spPr>
      </p:pic>
      <p:sp>
        <p:nvSpPr>
          <p:cNvPr id="41990" name="Rectangle 3098"/>
          <p:cNvSpPr>
            <a:spLocks noChangeArrowheads="1"/>
          </p:cNvSpPr>
          <p:nvPr/>
        </p:nvSpPr>
        <p:spPr bwMode="auto">
          <a:xfrm>
            <a:off x="4491038" y="2298700"/>
            <a:ext cx="93662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/>
          </a:p>
        </p:txBody>
      </p:sp>
      <p:cxnSp>
        <p:nvCxnSpPr>
          <p:cNvPr id="41991" name="AutoShape 3099"/>
          <p:cNvCxnSpPr>
            <a:cxnSpLocks noChangeShapeType="1"/>
            <a:stCxn id="41990" idx="2"/>
          </p:cNvCxnSpPr>
          <p:nvPr/>
        </p:nvCxnSpPr>
        <p:spPr bwMode="auto">
          <a:xfrm rot="16200000" flipH="1">
            <a:off x="2940050" y="3998913"/>
            <a:ext cx="3560763" cy="363537"/>
          </a:xfrm>
          <a:prstGeom prst="bentConnector2">
            <a:avLst/>
          </a:prstGeom>
          <a:noFill/>
          <a:ln w="38100">
            <a:solidFill>
              <a:srgbClr val="FDAE2D"/>
            </a:solidFill>
            <a:miter lim="800000"/>
            <a:headEnd/>
            <a:tailEnd/>
          </a:ln>
        </p:spPr>
      </p:cxnSp>
      <p:sp>
        <p:nvSpPr>
          <p:cNvPr id="41992" name="Rectangle 3100"/>
          <p:cNvSpPr>
            <a:spLocks noChangeArrowheads="1"/>
          </p:cNvSpPr>
          <p:nvPr/>
        </p:nvSpPr>
        <p:spPr bwMode="auto">
          <a:xfrm>
            <a:off x="6884988" y="5565775"/>
            <a:ext cx="1984375" cy="1063625"/>
          </a:xfrm>
          <a:prstGeom prst="rect">
            <a:avLst/>
          </a:prstGeom>
          <a:solidFill>
            <a:srgbClr val="FDAE2D"/>
          </a:solidFill>
          <a:ln w="9525">
            <a:solidFill>
              <a:srgbClr val="FDAE2D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/>
            <a:r>
              <a:rPr lang="ru-RU" sz="1200">
                <a:solidFill>
                  <a:schemeClr val="bg1"/>
                </a:solidFill>
              </a:rPr>
              <a:t> Крупнейший в мире</a:t>
            </a:r>
          </a:p>
          <a:p>
            <a:pPr algn="l"/>
            <a:r>
              <a:rPr lang="ru-RU" sz="1200">
                <a:solidFill>
                  <a:schemeClr val="bg1"/>
                </a:solidFill>
              </a:rPr>
              <a:t> производственный и </a:t>
            </a:r>
          </a:p>
          <a:p>
            <a:pPr algn="l"/>
            <a:r>
              <a:rPr lang="ru-RU" sz="1200">
                <a:solidFill>
                  <a:schemeClr val="bg1"/>
                </a:solidFill>
              </a:rPr>
              <a:t> испытательный полигон</a:t>
            </a:r>
            <a:r>
              <a:rPr lang="en-US" sz="1200">
                <a:solidFill>
                  <a:schemeClr val="bg1"/>
                </a:solidFill>
              </a:rPr>
              <a:t>:</a:t>
            </a:r>
          </a:p>
          <a:p>
            <a:pPr algn="l">
              <a:buFont typeface="Arial" charset="0"/>
              <a:buChar char="•"/>
            </a:pPr>
            <a:r>
              <a:rPr lang="en-US" sz="1200">
                <a:solidFill>
                  <a:schemeClr val="bg1"/>
                </a:solidFill>
              </a:rPr>
              <a:t>- 50/60 </a:t>
            </a:r>
            <a:r>
              <a:rPr lang="ru-RU" sz="1200">
                <a:solidFill>
                  <a:schemeClr val="bg1"/>
                </a:solidFill>
              </a:rPr>
              <a:t>Гц</a:t>
            </a:r>
            <a:endParaRPr lang="en-US" sz="1200">
              <a:solidFill>
                <a:schemeClr val="bg1"/>
              </a:solidFill>
            </a:endParaRPr>
          </a:p>
          <a:p>
            <a:pPr algn="l">
              <a:buFont typeface="Arial" charset="0"/>
              <a:buChar char="•"/>
            </a:pPr>
            <a:r>
              <a:rPr lang="en-GB" sz="1200">
                <a:solidFill>
                  <a:schemeClr val="bg1"/>
                </a:solidFill>
              </a:rPr>
              <a:t>- 20</a:t>
            </a:r>
            <a:r>
              <a:rPr lang="ru-RU" sz="1200">
                <a:solidFill>
                  <a:schemeClr val="bg1"/>
                </a:solidFill>
              </a:rPr>
              <a:t>МВА</a:t>
            </a:r>
            <a:endParaRPr lang="en-GB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059" descr="C:\Documents and Settings\jkerkwijk\My Documents\My Pictures\Logos\kl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4888" y="1951038"/>
            <a:ext cx="506412" cy="37941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35" name="Picture 1046" descr="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388" y="1281113"/>
            <a:ext cx="649287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5" descr="C:\Documents and Settings\jkerkwijk\My Documents\My Pictures\Logos\kp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2388" y="4141788"/>
            <a:ext cx="506412" cy="35718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3" name="Picture 30" descr="C:\Documents and Settings\jkerkwijk\My Documents\My Pictures\Logos\googl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7288" y="1595438"/>
            <a:ext cx="481012" cy="20161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44038" name="Rectangle 2"/>
          <p:cNvSpPr>
            <a:spLocks noChangeArrowheads="1"/>
          </p:cNvSpPr>
          <p:nvPr/>
        </p:nvSpPr>
        <p:spPr bwMode="auto">
          <a:xfrm>
            <a:off x="1947863" y="47625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600" dirty="0"/>
              <a:t>Пользователи ДР </a:t>
            </a:r>
            <a:r>
              <a:rPr lang="ru-RU" sz="3600" dirty="0" smtClean="0"/>
              <a:t>ИГБП</a:t>
            </a:r>
            <a:endParaRPr lang="en-GB" sz="3600" dirty="0"/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 sz="2400" dirty="0"/>
          </a:p>
        </p:txBody>
      </p:sp>
      <p:pic>
        <p:nvPicPr>
          <p:cNvPr id="44039" name="Picture 11" descr="C:\Documents and Settings\AvanDuivenboden\My Documents\Marketing Projecten\Website\inhoud\plaatjes hitec\dat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2463" y="2735263"/>
            <a:ext cx="13462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15">
            <a:hlinkClick r:id="rId8"/>
          </p:cNvPr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5213" y="5400675"/>
            <a:ext cx="1339850" cy="9620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9" name="Picture 17" descr="C:\Documents and Settings\AvanDuivenboden\My Documents\Marketing Projecten\Website\inhoud\plaatjes hitec\process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0613" y="4032250"/>
            <a:ext cx="1339850" cy="11144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42" name="Picture 23" descr="H:\Marketing nieuw\Communication\Photo's\Photos industries served\HITEC_datacenter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0400" y="1449388"/>
            <a:ext cx="13589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3" name="Picture 24" descr="H:\Marketing nieuw\Communication\Photo's\Photos industries served\HITEC_finance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84300" y="5602288"/>
            <a:ext cx="363538" cy="25558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2" name="Picture 25" descr="H:\Marketing nieuw\Communication\Photo's\Photos industries served\HITEC_aviation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52800" y="1436688"/>
            <a:ext cx="1358900" cy="9477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45" name="Picture 26" descr="H:\Marketing nieuw\Communication\Photo's\Photos industries served\HITEC_telecom.jp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0400" y="4052888"/>
            <a:ext cx="13589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6" name="Picture 27" descr="C:\Documents and Settings\AvanDuivenboden\My Documents\Marketing Projecten\Website\inhoud\plaatjes hitec\pharma.jpg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352800" y="5373688"/>
            <a:ext cx="1354138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28" descr="C:\Documents and Settings\AvanDuivenboden\My Documents\Marketing Projecten\Website\inhoud\plaatjes hitec\other_industry.jpg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22988" y="2655888"/>
            <a:ext cx="1333500" cy="11176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48" name="Picture 29">
            <a:hlinkClick r:id="rId23"/>
          </p:cNvPr>
          <p:cNvPicPr>
            <a:picLocks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414713" y="4102100"/>
            <a:ext cx="13335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30" descr="C:\Documents and Settings\AvanDuivenboden\My Documents\Marketing Projecten\Website\inhoud\plaatjes hitec\government.jpg">
            <a:hlinkClick r:id="rId25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397250" y="2767013"/>
            <a:ext cx="1333500" cy="9652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01" name="Text Box 31"/>
          <p:cNvSpPr txBox="1">
            <a:spLocks noChangeArrowheads="1"/>
          </p:cNvSpPr>
          <p:nvPr/>
        </p:nvSpPr>
        <p:spPr bwMode="auto">
          <a:xfrm>
            <a:off x="2070100" y="1795463"/>
            <a:ext cx="10668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ЦОД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3" name="Text Box 33"/>
          <p:cNvSpPr txBox="1">
            <a:spLocks noChangeArrowheads="1"/>
          </p:cNvSpPr>
          <p:nvPr/>
        </p:nvSpPr>
        <p:spPr bwMode="auto">
          <a:xfrm>
            <a:off x="2070100" y="4437063"/>
            <a:ext cx="10414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Телеком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5" name="Text Box 35"/>
          <p:cNvSpPr txBox="1">
            <a:spLocks noChangeArrowheads="1"/>
          </p:cNvSpPr>
          <p:nvPr/>
        </p:nvSpPr>
        <p:spPr bwMode="auto">
          <a:xfrm>
            <a:off x="4813300" y="1795463"/>
            <a:ext cx="11684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Авиация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6" name="Text Box 36"/>
          <p:cNvSpPr txBox="1">
            <a:spLocks noChangeArrowheads="1"/>
          </p:cNvSpPr>
          <p:nvPr/>
        </p:nvSpPr>
        <p:spPr bwMode="auto">
          <a:xfrm>
            <a:off x="7556500" y="4459288"/>
            <a:ext cx="1474788" cy="1857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Промышленность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7" name="Text Box 37"/>
          <p:cNvSpPr txBox="1">
            <a:spLocks noChangeArrowheads="1"/>
          </p:cNvSpPr>
          <p:nvPr/>
        </p:nvSpPr>
        <p:spPr bwMode="auto">
          <a:xfrm>
            <a:off x="4813300" y="4437063"/>
            <a:ext cx="11684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Оборона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8" name="Text Box 38"/>
          <p:cNvSpPr txBox="1">
            <a:spLocks noChangeArrowheads="1"/>
          </p:cNvSpPr>
          <p:nvPr/>
        </p:nvSpPr>
        <p:spPr bwMode="auto">
          <a:xfrm>
            <a:off x="4813300" y="5770563"/>
            <a:ext cx="11430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Фармацевтика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09" name="Text Box 39"/>
          <p:cNvSpPr txBox="1">
            <a:spLocks noChangeArrowheads="1"/>
          </p:cNvSpPr>
          <p:nvPr/>
        </p:nvSpPr>
        <p:spPr bwMode="auto">
          <a:xfrm>
            <a:off x="7556500" y="1795463"/>
            <a:ext cx="14097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Полупроводники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10" name="Text Box 40"/>
          <p:cNvSpPr txBox="1">
            <a:spLocks noChangeArrowheads="1"/>
          </p:cNvSpPr>
          <p:nvPr/>
        </p:nvSpPr>
        <p:spPr bwMode="auto">
          <a:xfrm>
            <a:off x="7556500" y="3140075"/>
            <a:ext cx="1484313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24/7 </a:t>
            </a:r>
            <a:r>
              <a:rPr lang="ru-RU" sz="1200">
                <a:solidFill>
                  <a:schemeClr val="bg1"/>
                </a:solidFill>
              </a:rPr>
              <a:t>производство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11" name="Text Box 41"/>
          <p:cNvSpPr txBox="1">
            <a:spLocks noChangeArrowheads="1"/>
          </p:cNvSpPr>
          <p:nvPr/>
        </p:nvSpPr>
        <p:spPr bwMode="auto">
          <a:xfrm>
            <a:off x="4787900" y="3132138"/>
            <a:ext cx="1233488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Правительство</a:t>
            </a:r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112" name="Text Box 42"/>
          <p:cNvSpPr txBox="1">
            <a:spLocks noChangeArrowheads="1"/>
          </p:cNvSpPr>
          <p:nvPr/>
        </p:nvSpPr>
        <p:spPr bwMode="auto">
          <a:xfrm>
            <a:off x="7556500" y="5770563"/>
            <a:ext cx="1384300" cy="1841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ru-RU" sz="1200">
                <a:solidFill>
                  <a:schemeClr val="bg1"/>
                </a:solidFill>
              </a:rPr>
              <a:t>Здравоохранение</a:t>
            </a:r>
            <a:endParaRPr lang="en-GB" sz="1200">
              <a:solidFill>
                <a:schemeClr val="bg1"/>
              </a:solidFill>
            </a:endParaRPr>
          </a:p>
        </p:txBody>
      </p:sp>
      <p:pic>
        <p:nvPicPr>
          <p:cNvPr id="113" name="Picture 20" descr="ibm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2071688" y="1446213"/>
            <a:ext cx="379412" cy="1968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14" name="Picture 29" descr="C:\Documents and Settings\jkerkwijk\My Documents\My Pictures\Logos\365 main.jp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084388" y="1982788"/>
            <a:ext cx="244475" cy="30321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15" name="Picture 31" descr="C:\Documents and Settings\jkerkwijk\My Documents\My Pictures\Logos\yahoo.gif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2351088" y="2085975"/>
            <a:ext cx="531812" cy="1016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grpSp>
        <p:nvGrpSpPr>
          <p:cNvPr id="2" name="Group 92"/>
          <p:cNvGrpSpPr>
            <a:grpSpLocks/>
          </p:cNvGrpSpPr>
          <p:nvPr/>
        </p:nvGrpSpPr>
        <p:grpSpPr bwMode="auto">
          <a:xfrm>
            <a:off x="2097088" y="2787650"/>
            <a:ext cx="1090612" cy="946150"/>
            <a:chOff x="2033588" y="5383213"/>
            <a:chExt cx="1090612" cy="946150"/>
          </a:xfrm>
        </p:grpSpPr>
        <p:sp>
          <p:nvSpPr>
            <p:cNvPr id="104" name="Text Box 34"/>
            <p:cNvSpPr txBox="1">
              <a:spLocks noChangeArrowheads="1"/>
            </p:cNvSpPr>
            <p:nvPr/>
          </p:nvSpPr>
          <p:spPr bwMode="auto">
            <a:xfrm>
              <a:off x="2070100" y="5770563"/>
              <a:ext cx="1054100" cy="1841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</a:rPr>
                <a:t>Финансы</a:t>
              </a:r>
              <a:endParaRPr lang="en-GB" sz="1200" dirty="0">
                <a:solidFill>
                  <a:schemeClr val="bg1"/>
                </a:solidFill>
              </a:endParaRPr>
            </a:p>
          </p:txBody>
        </p:sp>
        <p:pic>
          <p:nvPicPr>
            <p:cNvPr id="119" name="Picture 24" descr="C:\Documents and Settings\jkerkwijk\My Documents\My Pictures\Logos\fortis.gif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2033588" y="5383213"/>
              <a:ext cx="590550" cy="2047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26" descr="C:\Documents and Settings\jkerkwijk\My Documents\My Pictures\Logos\royal bank of scotland.gif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2071688" y="5992813"/>
              <a:ext cx="531812" cy="2270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21" name="Picture 29" descr="C:\Documents and Settings\jkerkwijk\My Documents\My Pictures\Logos\citibank.jpg"/>
            <p:cNvPicPr>
              <a:picLocks noChangeAspect="1" noChangeArrowheads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2617788" y="5535613"/>
              <a:ext cx="442912" cy="1127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4113" name="Picture 31" descr="C:\Documents and Settings\jkerkwijk\My Documents\My Pictures\Logos\rabobank.jpg"/>
            <p:cNvPicPr>
              <a:picLocks noChangeAspect="1" noChangeArrowheads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2732088" y="5978525"/>
              <a:ext cx="290512" cy="350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3" name="Picture 23" descr="C:\Documents and Settings\jkerkwijk\My Documents\My Pictures\Logos\BT.gif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2109788" y="4668838"/>
            <a:ext cx="430212" cy="2063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4" name="Picture 27" descr="C:\Documents and Settings\jkerkwijk\My Documents\My Pictures\Logos\verizon.gif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2058988" y="4097338"/>
            <a:ext cx="455612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5" name="Picture 33" descr="C:\Documents and Settings\jkerkwijk\My Documents\My Pictures\Logos\at&amp;t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592388" y="4732338"/>
            <a:ext cx="488950" cy="2333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6" name="Picture 1044" descr="shell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7627938" y="4006850"/>
            <a:ext cx="388937" cy="3587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7" name="Picture 1053" descr="C:\Documents and Settings\jkerkwijk\My Documents\My Pictures\Logos\akzo.jpg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8323263" y="4699000"/>
            <a:ext cx="519112" cy="2635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8" name="Picture 1054" descr="C:\Documents and Settings\jkerkwijk\My Documents\My Pictures\Logos\dow.jpg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8170863" y="4062413"/>
            <a:ext cx="684212" cy="26828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29" name="Picture 1055" descr="C:\Documents and Settings\jkerkwijk\My Documents\My Pictures\Logos\dsm.jpg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7635875" y="4803775"/>
            <a:ext cx="531813" cy="1825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0" name="Picture 1061" descr="C:\Documents and Settings\jkerkwijk\My Documents\My Pictures\Logos\schiphol.jpg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5399088" y="1544638"/>
            <a:ext cx="582612" cy="1825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1" name="Picture 1062" descr="C:\Documents and Settings\jkerkwijk\My Documents\My Pictures\Logos\flughafen leipzig.jpg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5297488" y="1995488"/>
            <a:ext cx="633412" cy="2492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" name="Picture 1044" descr="C:\Documents and Settings\jkerkwijk\My Documents\My Pictures\Logos\genentech.jpg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7696200" y="5362575"/>
            <a:ext cx="658813" cy="1952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3" name="Picture 1045" descr="C:\Documents and Settings\jkerkwijk\My Documents\My Pictures\Logos\dai en provence.gif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7623175" y="6092825"/>
            <a:ext cx="633413" cy="2841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4" name="Picture 1046" descr="C:\Documents and Settings\jkerkwijk\My Documents\My Pictures\Logos\vghlogo.jp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8412163" y="6053138"/>
            <a:ext cx="315912" cy="3254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5" name="Picture 1048" descr="C:\Documents and Settings\jkerkwijk\My Documents\My Pictures\Logos\radboud.jpg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7669213" y="5591175"/>
            <a:ext cx="1128712" cy="109538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6" name="Picture 1050" descr="C:\Documents and Settings\jkerkwijk\My Documents\My Pictures\Logos\pfizer.jpg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4840288" y="5459413"/>
            <a:ext cx="455612" cy="2635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7" name="Picture 1052" descr="C:\Documents and Settings\jkerkwijk\My Documents\My Pictures\Logos\alcon.gif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4802188" y="5975350"/>
            <a:ext cx="658812" cy="1571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79" name="Picture 1054" descr="C:\Documents and Settings\jkerkwijk\My Documents\My Pictures\Logos\bms_logo.gif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094288" y="6183313"/>
            <a:ext cx="82391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" name="Picture 1055" descr="C:\Documents and Settings\jkerkwijk\My Documents\My Pictures\Logos\cilag.jpg"/>
          <p:cNvPicPr>
            <a:picLocks noChangeAspect="1" noChangeArrowheads="1"/>
          </p:cNvPicPr>
          <p:nvPr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5437188" y="5349875"/>
            <a:ext cx="330200" cy="3302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43" name="Picture 1042" descr="C:\Documents and Settings\jkerkwijk\My Documents\My Pictures\Logos\corus.jpg"/>
          <p:cNvPicPr>
            <a:picLocks noChangeAspect="1" noChangeArrowheads="1"/>
          </p:cNvPicPr>
          <p:nvPr/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7596188" y="2719388"/>
            <a:ext cx="455612" cy="3222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44" name="Picture 1043" descr="C:\Documents and Settings\jkerkwijk\My Documents\My Pictures\Logos\ford.jpg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8180388" y="2820988"/>
            <a:ext cx="684212" cy="2667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45" name="Picture 1045" descr="C:\Documents and Settings\jkerkwijk\My Documents\My Pictures\Logos\nokia.jpg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7608888" y="3405188"/>
            <a:ext cx="684212" cy="2413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46" name="Picture 1046" descr="C:\Documents and Settings\jkerkwijk\My Documents\My Pictures\Logos\volvo.gif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8332788" y="3379788"/>
            <a:ext cx="506412" cy="3889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85" name="Picture 1036" descr="C:\Documents and Settings\jkerkwijk\My Documents\My Pictures\Logos\defensie.jpg"/>
          <p:cNvPicPr>
            <a:picLocks noChangeAspect="1" noChangeArrowheads="1"/>
          </p:cNvPicPr>
          <p:nvPr/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4802188" y="4606925"/>
            <a:ext cx="395287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" name="Picture 1041" descr="C:\Documents and Settings\jkerkwijk\My Documents\My Pictures\Logos\met.jpg"/>
          <p:cNvPicPr>
            <a:picLocks noChangeAspect="1" noChangeArrowheads="1"/>
          </p:cNvPicPr>
          <p:nvPr/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4829175" y="3419475"/>
            <a:ext cx="601663" cy="452438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49" name="Picture 1042" descr="C:\Documents and Settings\jkerkwijk\My Documents\My Pictures\Logos\uni brussel.jpg"/>
          <p:cNvPicPr>
            <a:picLocks noChangeAspect="1" noChangeArrowheads="1"/>
          </p:cNvPicPr>
          <p:nvPr/>
        </p:nvPicPr>
        <p:blipFill>
          <a:blip r:embed="rId57" cstate="print"/>
          <a:srcRect/>
          <a:stretch>
            <a:fillRect/>
          </a:stretch>
        </p:blipFill>
        <p:spPr bwMode="auto">
          <a:xfrm>
            <a:off x="4895850" y="2792413"/>
            <a:ext cx="889000" cy="27781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50" name="Picture 1043" descr="C:\Documents and Settings\jkerkwijk\My Documents\My Pictures\Logos\Israelian airforce.gif"/>
          <p:cNvPicPr>
            <a:picLocks noChangeAspect="1" noChangeArrowheads="1"/>
          </p:cNvPicPr>
          <p:nvPr/>
        </p:nvPicPr>
        <p:blipFill>
          <a:blip r:embed="rId58" cstate="print"/>
          <a:srcRect/>
          <a:stretch>
            <a:fillRect/>
          </a:stretch>
        </p:blipFill>
        <p:spPr bwMode="auto">
          <a:xfrm>
            <a:off x="4870450" y="3992563"/>
            <a:ext cx="333375" cy="39528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51" name="Picture 1044" descr="C:\Documents and Settings\jkerkwijk\My Documents\My Pictures\Logos\nato.jpg"/>
          <p:cNvPicPr>
            <a:picLocks noChangeAspect="1" noChangeArrowheads="1"/>
          </p:cNvPicPr>
          <p:nvPr/>
        </p:nvPicPr>
        <p:blipFill>
          <a:blip r:embed="rId59" cstate="print"/>
          <a:srcRect/>
          <a:stretch>
            <a:fillRect/>
          </a:stretch>
        </p:blipFill>
        <p:spPr bwMode="auto">
          <a:xfrm>
            <a:off x="5275263" y="3998913"/>
            <a:ext cx="696912" cy="3476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90" name="Picture 1045" descr="C:\Documents and Settings\jkerkwijk\My Documents\My Pictures\Logos\secret.jpg"/>
          <p:cNvPicPr>
            <a:picLocks noChangeAspect="1" noChangeArrowheads="1"/>
          </p:cNvPicPr>
          <p:nvPr/>
        </p:nvPicPr>
        <p:blipFill>
          <a:blip r:embed="rId60" cstate="print"/>
          <a:srcRect/>
          <a:stretch>
            <a:fillRect/>
          </a:stretch>
        </p:blipFill>
        <p:spPr bwMode="auto">
          <a:xfrm>
            <a:off x="5133975" y="4749800"/>
            <a:ext cx="9271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" name="Picture 1050" descr="C:\Documents and Settings\jkerkwijk\My Documents\My Pictures\Logos\secret.jpg"/>
          <p:cNvPicPr>
            <a:picLocks noChangeAspect="1" noChangeArrowheads="1"/>
          </p:cNvPicPr>
          <p:nvPr/>
        </p:nvPicPr>
        <p:blipFill>
          <a:blip r:embed="rId60" cstate="print"/>
          <a:srcRect/>
          <a:stretch>
            <a:fillRect/>
          </a:stretch>
        </p:blipFill>
        <p:spPr bwMode="auto">
          <a:xfrm>
            <a:off x="5332413" y="3463925"/>
            <a:ext cx="723900" cy="24606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cxnSp>
        <p:nvCxnSpPr>
          <p:cNvPr id="154" name="Straight Connector 153"/>
          <p:cNvCxnSpPr/>
          <p:nvPr/>
        </p:nvCxnSpPr>
        <p:spPr bwMode="auto">
          <a:xfrm>
            <a:off x="749300" y="2451100"/>
            <a:ext cx="8191500" cy="38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 bwMode="auto">
          <a:xfrm>
            <a:off x="711200" y="3886200"/>
            <a:ext cx="8191500" cy="38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 bwMode="auto">
          <a:xfrm>
            <a:off x="749300" y="5156200"/>
            <a:ext cx="8191500" cy="38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 bwMode="auto">
          <a:xfrm rot="5400000" flipH="1" flipV="1">
            <a:off x="679450" y="3917950"/>
            <a:ext cx="5181600" cy="127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 bwMode="auto">
          <a:xfrm rot="5400000" flipH="1" flipV="1">
            <a:off x="3473450" y="3956050"/>
            <a:ext cx="5181600" cy="127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80" name="Picture 35" descr="C:\Documents and Settings\jkerkwijk\My Documents\My Pictures\Logos\samsung.jpg"/>
          <p:cNvPicPr>
            <a:picLocks noChangeAspect="1" noChangeArrowheads="1"/>
          </p:cNvPicPr>
          <p:nvPr/>
        </p:nvPicPr>
        <p:blipFill>
          <a:blip r:embed="rId61" cstate="print"/>
          <a:srcRect/>
          <a:stretch>
            <a:fillRect/>
          </a:stretch>
        </p:blipFill>
        <p:spPr bwMode="auto">
          <a:xfrm>
            <a:off x="7540625" y="1989138"/>
            <a:ext cx="569913" cy="42703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44098" name="Picture 13" descr="C:\Documents and Settings\AvanDuivenboden\My Documents\Marketing Projecten\Website\inhoud\plaatjes hitec\semi.jpg">
            <a:hlinkClick r:id="rId62"/>
          </p:cNvPr>
          <p:cNvPicPr>
            <a:picLocks noChangeAspect="1" noChangeArrowheads="1"/>
          </p:cNvPicPr>
          <p:nvPr/>
        </p:nvPicPr>
        <p:blipFill>
          <a:blip r:embed="rId63" cstate="print"/>
          <a:srcRect/>
          <a:stretch>
            <a:fillRect/>
          </a:stretch>
        </p:blipFill>
        <p:spPr bwMode="auto">
          <a:xfrm>
            <a:off x="6129338" y="1341438"/>
            <a:ext cx="1346200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34" descr="C:\Documents and Settings\jkerkwijk\My Documents\My Pictures\Logos\PSC fab.gif"/>
          <p:cNvPicPr>
            <a:picLocks noChangeAspect="1" noChangeArrowheads="1"/>
          </p:cNvPicPr>
          <p:nvPr/>
        </p:nvPicPr>
        <p:blipFill>
          <a:blip r:embed="rId64" cstate="print"/>
          <a:srcRect/>
          <a:stretch>
            <a:fillRect/>
          </a:stretch>
        </p:blipFill>
        <p:spPr bwMode="auto">
          <a:xfrm>
            <a:off x="7729538" y="1624013"/>
            <a:ext cx="850900" cy="16827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7" name="Picture 33" descr="C:\Documents and Settings\jkerkwijk\My Documents\My Pictures\Logos\intel.gif"/>
          <p:cNvPicPr>
            <a:picLocks noChangeAspect="1" noChangeArrowheads="1"/>
          </p:cNvPicPr>
          <p:nvPr/>
        </p:nvPicPr>
        <p:blipFill>
          <a:blip r:embed="rId65" cstate="print"/>
          <a:srcRect/>
          <a:stretch>
            <a:fillRect/>
          </a:stretch>
        </p:blipFill>
        <p:spPr bwMode="auto">
          <a:xfrm>
            <a:off x="7540625" y="1393825"/>
            <a:ext cx="474663" cy="1905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90" name="Picture 41" descr="C:\Documents and Settings\jkerkwijk\My Documents\My Pictures\Logos\umc.jpg"/>
          <p:cNvPicPr>
            <a:picLocks noChangeAspect="1" noChangeArrowheads="1"/>
          </p:cNvPicPr>
          <p:nvPr/>
        </p:nvPicPr>
        <p:blipFill>
          <a:blip r:embed="rId66" cstate="print"/>
          <a:srcRect/>
          <a:stretch>
            <a:fillRect/>
          </a:stretch>
        </p:blipFill>
        <p:spPr bwMode="auto">
          <a:xfrm>
            <a:off x="7997825" y="2216150"/>
            <a:ext cx="481013" cy="2127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4" name="Picture 9">
            <a:hlinkClick r:id="rId67"/>
          </p:cNvPr>
          <p:cNvPicPr>
            <a:picLocks noChangeArrowheads="1"/>
          </p:cNvPicPr>
          <p:nvPr/>
        </p:nvPicPr>
        <p:blipFill>
          <a:blip r:embed="rId68" cstate="print"/>
          <a:srcRect/>
          <a:stretch>
            <a:fillRect/>
          </a:stretch>
        </p:blipFill>
        <p:spPr bwMode="auto">
          <a:xfrm>
            <a:off x="661988" y="5378450"/>
            <a:ext cx="1339850" cy="9525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grpSp>
        <p:nvGrpSpPr>
          <p:cNvPr id="3" name="Group 93"/>
          <p:cNvGrpSpPr>
            <a:grpSpLocks/>
          </p:cNvGrpSpPr>
          <p:nvPr/>
        </p:nvGrpSpPr>
        <p:grpSpPr bwMode="auto">
          <a:xfrm>
            <a:off x="2049463" y="5360988"/>
            <a:ext cx="1203325" cy="1000125"/>
            <a:chOff x="2081213" y="2765425"/>
            <a:chExt cx="1203325" cy="1000125"/>
          </a:xfrm>
        </p:grpSpPr>
        <p:pic>
          <p:nvPicPr>
            <p:cNvPr id="95" name="Picture 1037" descr="C:\Documents and Settings\jkerkwijk\My Documents\My Pictures\Logos\korteks.jpg"/>
            <p:cNvPicPr>
              <a:picLocks noChangeAspect="1" noChangeArrowheads="1"/>
            </p:cNvPicPr>
            <p:nvPr/>
          </p:nvPicPr>
          <p:blipFill>
            <a:blip r:embed="rId69" cstate="print"/>
            <a:srcRect/>
            <a:stretch>
              <a:fillRect/>
            </a:stretch>
          </p:blipFill>
          <p:spPr bwMode="auto">
            <a:xfrm>
              <a:off x="2562225" y="2765425"/>
              <a:ext cx="722313" cy="3460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96" name="Text Box 32"/>
            <p:cNvSpPr txBox="1">
              <a:spLocks noChangeArrowheads="1"/>
            </p:cNvSpPr>
            <p:nvPr/>
          </p:nvSpPr>
          <p:spPr bwMode="auto">
            <a:xfrm>
              <a:off x="2095500" y="3175000"/>
              <a:ext cx="1062038" cy="1841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</a:rPr>
                <a:t>Текстиль</a:t>
              </a:r>
              <a:endParaRPr lang="en-GB" sz="1200" dirty="0">
                <a:solidFill>
                  <a:schemeClr val="bg1"/>
                </a:solidFill>
              </a:endParaRPr>
            </a:p>
          </p:txBody>
        </p:sp>
        <p:pic>
          <p:nvPicPr>
            <p:cNvPr id="97" name="Picture 1038" descr="C:\Documents and Settings\jkerkwijk\My Documents\My Pictures\Logos\sunflag.jpg"/>
            <p:cNvPicPr>
              <a:picLocks noChangeAspect="1" noChangeArrowheads="1"/>
            </p:cNvPicPr>
            <p:nvPr/>
          </p:nvPicPr>
          <p:blipFill>
            <a:blip r:embed="rId70" cstate="print"/>
            <a:srcRect/>
            <a:stretch>
              <a:fillRect/>
            </a:stretch>
          </p:blipFill>
          <p:spPr bwMode="auto">
            <a:xfrm>
              <a:off x="2192338" y="2806700"/>
              <a:ext cx="379412" cy="1825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9" name="Picture 1039" descr="C:\Documents and Settings\jkerkwijk\My Documents\My Pictures\Logos\lafayette.jpg"/>
            <p:cNvPicPr>
              <a:picLocks noChangeAspect="1" noChangeArrowheads="1"/>
            </p:cNvPicPr>
            <p:nvPr/>
          </p:nvPicPr>
          <p:blipFill>
            <a:blip r:embed="rId71" cstate="print"/>
            <a:srcRect/>
            <a:stretch>
              <a:fillRect/>
            </a:stretch>
          </p:blipFill>
          <p:spPr bwMode="auto">
            <a:xfrm>
              <a:off x="2081213" y="3509962"/>
              <a:ext cx="646112" cy="2555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1040" descr="C:\Documents and Settings\jkerkwijk\My Documents\My Pictures\Logos\selenis.jpg"/>
            <p:cNvPicPr>
              <a:picLocks noChangeAspect="1" noChangeArrowheads="1"/>
            </p:cNvPicPr>
            <p:nvPr/>
          </p:nvPicPr>
          <p:blipFill>
            <a:blip r:embed="rId72" cstate="print"/>
            <a:srcRect/>
            <a:stretch>
              <a:fillRect/>
            </a:stretch>
          </p:blipFill>
          <p:spPr bwMode="auto">
            <a:xfrm>
              <a:off x="2717800" y="3421062"/>
              <a:ext cx="430213" cy="3397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7"/>
          <p:cNvSpPr>
            <a:spLocks noChangeArrowheads="1"/>
          </p:cNvSpPr>
          <p:nvPr/>
        </p:nvSpPr>
        <p:spPr bwMode="auto">
          <a:xfrm>
            <a:off x="2046948" y="453263"/>
            <a:ext cx="60642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200" dirty="0"/>
              <a:t>Наша миссия </a:t>
            </a:r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sz="3200" dirty="0"/>
              <a:t>Стопроцентная безотказность</a:t>
            </a:r>
            <a:endParaRPr lang="en-GB" sz="2400" dirty="0"/>
          </a:p>
        </p:txBody>
      </p:sp>
      <p:sp>
        <p:nvSpPr>
          <p:cNvPr id="111619" name="Rectangle 17"/>
          <p:cNvSpPr>
            <a:spLocks noChangeArrowheads="1"/>
          </p:cNvSpPr>
          <p:nvPr/>
        </p:nvSpPr>
        <p:spPr bwMode="auto">
          <a:xfrm>
            <a:off x="2311400" y="5969000"/>
            <a:ext cx="46990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nl-NL" sz="3600"/>
              <a:t>www.hitec-ups.com</a:t>
            </a:r>
            <a:endParaRPr lang="en-GB" sz="2400"/>
          </a:p>
        </p:txBody>
      </p:sp>
      <p:pic>
        <p:nvPicPr>
          <p:cNvPr id="111620" name="Picture 4" descr="Slide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320800"/>
            <a:ext cx="6923088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Box 4"/>
          <p:cNvSpPr txBox="1">
            <a:spLocks noChangeArrowheads="1"/>
          </p:cNvSpPr>
          <p:nvPr/>
        </p:nvSpPr>
        <p:spPr bwMode="auto">
          <a:xfrm>
            <a:off x="1652588" y="2447925"/>
            <a:ext cx="55054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FF0000"/>
                </a:solidFill>
              </a:rPr>
              <a:t>Спасибо</a:t>
            </a:r>
          </a:p>
          <a:p>
            <a:r>
              <a:rPr lang="ru-RU" sz="6600">
                <a:solidFill>
                  <a:srgbClr val="FF0000"/>
                </a:solidFill>
              </a:rPr>
              <a:t>за внимание</a:t>
            </a:r>
            <a:endParaRPr lang="en-US" sz="6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905125" y="2863850"/>
          <a:ext cx="3333750" cy="1577975"/>
        </p:xfrm>
        <a:graphic>
          <a:graphicData uri="http://schemas.openxmlformats.org/presentationml/2006/ole">
            <p:oleObj spid="_x0000_s51202" name="Bitmap Image" r:id="rId4" imgW="4571429" imgH="2161905" progId="PBrush">
              <p:embed/>
            </p:oleObj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219200" y="714375"/>
            <a:ext cx="56435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7150" tIns="38100" rIns="57150" bIns="38100"/>
          <a:lstStyle/>
          <a:p>
            <a:pPr algn="l" eaLnBrk="0" hangingPunct="0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 sz="2000">
              <a:solidFill>
                <a:schemeClr val="tx2"/>
              </a:solidFill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20002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826304" y="5032190"/>
            <a:ext cx="7882286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dirty="0" err="1" smtClean="0">
                <a:solidFill>
                  <a:schemeClr val="tx1"/>
                </a:solidFill>
              </a:rPr>
              <a:t>Дизель-Роторный</a:t>
            </a:r>
            <a:r>
              <a:rPr lang="ru-RU" dirty="0" smtClean="0">
                <a:solidFill>
                  <a:schemeClr val="tx1"/>
                </a:solidFill>
              </a:rPr>
              <a:t> ИГБРП </a:t>
            </a:r>
            <a:r>
              <a:rPr lang="ru-RU" dirty="0">
                <a:solidFill>
                  <a:schemeClr val="tx1"/>
                </a:solidFill>
              </a:rPr>
              <a:t>(ДР </a:t>
            </a:r>
            <a:r>
              <a:rPr lang="ru-RU" dirty="0" smtClean="0">
                <a:solidFill>
                  <a:schemeClr val="tx1"/>
                </a:solidFill>
              </a:rPr>
              <a:t>ИБП</a:t>
            </a:r>
            <a:r>
              <a:rPr lang="ru-RU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6183313" y="3954463"/>
            <a:ext cx="965200" cy="276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200">
                <a:solidFill>
                  <a:schemeClr val="tx1"/>
                </a:solidFill>
              </a:rPr>
              <a:t>Генератор</a:t>
            </a: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1060450" y="3389313"/>
            <a:ext cx="1889125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1200">
                <a:solidFill>
                  <a:schemeClr val="tx1"/>
                </a:solidFill>
              </a:rPr>
              <a:t>Дизельный двигатель </a:t>
            </a:r>
            <a:endParaRPr lang="en-US" sz="1200">
              <a:solidFill>
                <a:schemeClr val="tx1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4060825" y="2801938"/>
            <a:ext cx="1800225" cy="46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>
                <a:solidFill>
                  <a:schemeClr val="tx1"/>
                </a:solidFill>
              </a:rPr>
              <a:t>Индукционный</a:t>
            </a:r>
          </a:p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ru-RU" sz="1200">
                <a:solidFill>
                  <a:schemeClr val="tx1"/>
                </a:solidFill>
              </a:rPr>
              <a:t> накопитель энергии </a:t>
            </a:r>
            <a:endParaRPr lang="en-GB" sz="1200">
              <a:solidFill>
                <a:schemeClr val="tx1"/>
              </a:solidFill>
            </a:endParaRPr>
          </a:p>
        </p:txBody>
      </p:sp>
      <p:sp>
        <p:nvSpPr>
          <p:cNvPr id="6153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dirty="0" smtClean="0"/>
              <a:t>Техническое решение </a:t>
            </a:r>
            <a:r>
              <a:rPr lang="nl-NL" sz="4800" dirty="0"/>
              <a:t/>
            </a:r>
            <a:br>
              <a:rPr lang="nl-NL" sz="4800" dirty="0"/>
            </a:br>
            <a:r>
              <a:rPr lang="en-US" sz="2400" dirty="0" err="1" smtClean="0"/>
              <a:t>Варианты</a:t>
            </a:r>
            <a:r>
              <a:rPr lang="en-US" sz="2400" dirty="0" smtClean="0"/>
              <a:t> </a:t>
            </a:r>
            <a:r>
              <a:rPr lang="en-US" sz="2400" dirty="0" err="1"/>
              <a:t>построения</a:t>
            </a:r>
            <a:r>
              <a:rPr lang="ru-RU" sz="2400" dirty="0"/>
              <a:t> </a:t>
            </a:r>
            <a:r>
              <a:rPr lang="ru-RU" sz="2400" dirty="0" smtClean="0"/>
              <a:t>Г</a:t>
            </a:r>
            <a:r>
              <a:rPr lang="en-US" sz="2400" dirty="0" smtClean="0"/>
              <a:t>Б</a:t>
            </a:r>
            <a:r>
              <a:rPr lang="ru-RU" sz="2400" dirty="0" smtClean="0"/>
              <a:t>Р Э</a:t>
            </a:r>
            <a:r>
              <a:rPr lang="en-US" sz="2400" dirty="0" smtClean="0"/>
              <a:t>П</a:t>
            </a:r>
            <a:endParaRPr lang="en-GB" sz="2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146422" y="2997283"/>
            <a:ext cx="3118161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en-GB" dirty="0">
                <a:solidFill>
                  <a:schemeClr val="tx1"/>
                </a:solidFill>
              </a:rPr>
              <a:t>Hitec </a:t>
            </a:r>
            <a:r>
              <a:rPr lang="ru-RU" dirty="0">
                <a:solidFill>
                  <a:schemeClr val="tx1"/>
                </a:solidFill>
              </a:rPr>
              <a:t>ДР </a:t>
            </a:r>
            <a:r>
              <a:rPr lang="ru-RU" dirty="0" smtClean="0">
                <a:solidFill>
                  <a:schemeClr val="tx1"/>
                </a:solidFill>
              </a:rPr>
              <a:t>ИБП</a:t>
            </a:r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72964" y="1362075"/>
            <a:ext cx="2417763" cy="1408113"/>
            <a:chOff x="2006" y="388"/>
            <a:chExt cx="1523" cy="887"/>
          </a:xfrm>
        </p:grpSpPr>
        <p:graphicFrame>
          <p:nvGraphicFramePr>
            <p:cNvPr id="7171" name="Object 6"/>
            <p:cNvGraphicFramePr>
              <a:graphicFrameLocks noChangeAspect="1"/>
            </p:cNvGraphicFramePr>
            <p:nvPr/>
          </p:nvGraphicFramePr>
          <p:xfrm>
            <a:off x="2728" y="388"/>
            <a:ext cx="801" cy="887"/>
          </p:xfrm>
          <a:graphic>
            <a:graphicData uri="http://schemas.openxmlformats.org/presentationml/2006/ole">
              <p:oleObj spid="_x0000_s52227" name="Bitmap Image" r:id="rId4" imgW="4571429" imgH="2161905" progId="PBrush">
                <p:embed/>
              </p:oleObj>
            </a:graphicData>
          </a:graphic>
        </p:graphicFrame>
        <p:sp>
          <p:nvSpPr>
            <p:cNvPr id="7214" name="Freeform 7"/>
            <p:cNvSpPr>
              <a:spLocks/>
            </p:cNvSpPr>
            <p:nvPr/>
          </p:nvSpPr>
          <p:spPr bwMode="auto">
            <a:xfrm>
              <a:off x="2597" y="1055"/>
              <a:ext cx="249" cy="51"/>
            </a:xfrm>
            <a:custGeom>
              <a:avLst/>
              <a:gdLst>
                <a:gd name="T0" fmla="*/ 5 w 249"/>
                <a:gd name="T1" fmla="*/ 3 h 51"/>
                <a:gd name="T2" fmla="*/ 42 w 249"/>
                <a:gd name="T3" fmla="*/ 7 h 51"/>
                <a:gd name="T4" fmla="*/ 72 w 249"/>
                <a:gd name="T5" fmla="*/ 13 h 51"/>
                <a:gd name="T6" fmla="*/ 104 w 249"/>
                <a:gd name="T7" fmla="*/ 19 h 51"/>
                <a:gd name="T8" fmla="*/ 123 w 249"/>
                <a:gd name="T9" fmla="*/ 23 h 51"/>
                <a:gd name="T10" fmla="*/ 150 w 249"/>
                <a:gd name="T11" fmla="*/ 29 h 51"/>
                <a:gd name="T12" fmla="*/ 159 w 249"/>
                <a:gd name="T13" fmla="*/ 29 h 51"/>
                <a:gd name="T14" fmla="*/ 236 w 249"/>
                <a:gd name="T15" fmla="*/ 17 h 51"/>
                <a:gd name="T16" fmla="*/ 236 w 249"/>
                <a:gd name="T17" fmla="*/ 43 h 51"/>
                <a:gd name="T18" fmla="*/ 165 w 249"/>
                <a:gd name="T19" fmla="*/ 43 h 51"/>
                <a:gd name="T20" fmla="*/ 119 w 249"/>
                <a:gd name="T21" fmla="*/ 35 h 51"/>
                <a:gd name="T22" fmla="*/ 104 w 249"/>
                <a:gd name="T23" fmla="*/ 51 h 51"/>
                <a:gd name="T24" fmla="*/ 33 w 249"/>
                <a:gd name="T25" fmla="*/ 45 h 51"/>
                <a:gd name="T26" fmla="*/ 9 w 249"/>
                <a:gd name="T27" fmla="*/ 24 h 51"/>
                <a:gd name="T28" fmla="*/ 5 w 249"/>
                <a:gd name="T29" fmla="*/ 3 h 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9"/>
                <a:gd name="T46" fmla="*/ 0 h 51"/>
                <a:gd name="T47" fmla="*/ 249 w 249"/>
                <a:gd name="T48" fmla="*/ 51 h 5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9" h="51">
                  <a:moveTo>
                    <a:pt x="5" y="3"/>
                  </a:moveTo>
                  <a:cubicBezTo>
                    <a:pt x="9" y="0"/>
                    <a:pt x="31" y="5"/>
                    <a:pt x="42" y="7"/>
                  </a:cubicBezTo>
                  <a:cubicBezTo>
                    <a:pt x="53" y="9"/>
                    <a:pt x="62" y="11"/>
                    <a:pt x="72" y="13"/>
                  </a:cubicBezTo>
                  <a:cubicBezTo>
                    <a:pt x="82" y="14"/>
                    <a:pt x="96" y="17"/>
                    <a:pt x="104" y="19"/>
                  </a:cubicBezTo>
                  <a:cubicBezTo>
                    <a:pt x="112" y="21"/>
                    <a:pt x="115" y="21"/>
                    <a:pt x="123" y="23"/>
                  </a:cubicBezTo>
                  <a:cubicBezTo>
                    <a:pt x="131" y="25"/>
                    <a:pt x="144" y="28"/>
                    <a:pt x="150" y="29"/>
                  </a:cubicBezTo>
                  <a:cubicBezTo>
                    <a:pt x="156" y="30"/>
                    <a:pt x="145" y="31"/>
                    <a:pt x="159" y="29"/>
                  </a:cubicBezTo>
                  <a:cubicBezTo>
                    <a:pt x="165" y="30"/>
                    <a:pt x="223" y="15"/>
                    <a:pt x="236" y="17"/>
                  </a:cubicBezTo>
                  <a:cubicBezTo>
                    <a:pt x="249" y="19"/>
                    <a:pt x="248" y="39"/>
                    <a:pt x="236" y="43"/>
                  </a:cubicBezTo>
                  <a:cubicBezTo>
                    <a:pt x="224" y="47"/>
                    <a:pt x="184" y="44"/>
                    <a:pt x="165" y="43"/>
                  </a:cubicBezTo>
                  <a:cubicBezTo>
                    <a:pt x="152" y="51"/>
                    <a:pt x="136" y="36"/>
                    <a:pt x="119" y="35"/>
                  </a:cubicBezTo>
                  <a:cubicBezTo>
                    <a:pt x="104" y="36"/>
                    <a:pt x="119" y="49"/>
                    <a:pt x="104" y="51"/>
                  </a:cubicBezTo>
                  <a:cubicBezTo>
                    <a:pt x="87" y="50"/>
                    <a:pt x="48" y="47"/>
                    <a:pt x="33" y="45"/>
                  </a:cubicBezTo>
                  <a:cubicBezTo>
                    <a:pt x="27" y="42"/>
                    <a:pt x="16" y="25"/>
                    <a:pt x="9" y="24"/>
                  </a:cubicBezTo>
                  <a:cubicBezTo>
                    <a:pt x="0" y="18"/>
                    <a:pt x="2" y="11"/>
                    <a:pt x="5" y="3"/>
                  </a:cubicBezTo>
                  <a:close/>
                </a:path>
              </a:pathLst>
            </a:custGeom>
            <a:solidFill>
              <a:srgbClr val="DBCFEF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7172" name="Object 8"/>
            <p:cNvGraphicFramePr>
              <a:graphicFrameLocks noChangeAspect="1"/>
            </p:cNvGraphicFramePr>
            <p:nvPr/>
          </p:nvGraphicFramePr>
          <p:xfrm>
            <a:off x="2006" y="388"/>
            <a:ext cx="724" cy="887"/>
          </p:xfrm>
          <a:graphic>
            <a:graphicData uri="http://schemas.openxmlformats.org/presentationml/2006/ole">
              <p:oleObj spid="_x0000_s52228" name="Bitmap Image" r:id="rId5" imgW="4571429" imgH="2161905" progId="PBrush">
                <p:embed/>
              </p:oleObj>
            </a:graphicData>
          </a:graphic>
        </p:graphicFrame>
        <p:graphicFrame>
          <p:nvGraphicFramePr>
            <p:cNvPr id="7173" name="Object 9"/>
            <p:cNvGraphicFramePr>
              <a:graphicFrameLocks/>
            </p:cNvGraphicFramePr>
            <p:nvPr/>
          </p:nvGraphicFramePr>
          <p:xfrm>
            <a:off x="2537" y="793"/>
            <a:ext cx="293" cy="297"/>
          </p:xfrm>
          <a:graphic>
            <a:graphicData uri="http://schemas.openxmlformats.org/presentationml/2006/ole">
              <p:oleObj spid="_x0000_s52229" name="Bitmap Image" r:id="rId6" imgW="743054" imgH="752381" progId="PBrush">
                <p:embed/>
              </p:oleObj>
            </a:graphicData>
          </a:graphic>
        </p:graphicFrame>
        <p:sp>
          <p:nvSpPr>
            <p:cNvPr id="7215" name="Rectangle 10"/>
            <p:cNvSpPr>
              <a:spLocks noChangeArrowheads="1"/>
            </p:cNvSpPr>
            <p:nvPr/>
          </p:nvSpPr>
          <p:spPr bwMode="auto">
            <a:xfrm>
              <a:off x="2827" y="958"/>
              <a:ext cx="29" cy="119"/>
            </a:xfrm>
            <a:prstGeom prst="rect">
              <a:avLst/>
            </a:prstGeom>
            <a:solidFill>
              <a:srgbClr val="E5E5E5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6" name="Freeform 11"/>
            <p:cNvSpPr>
              <a:spLocks/>
            </p:cNvSpPr>
            <p:nvPr/>
          </p:nvSpPr>
          <p:spPr bwMode="auto">
            <a:xfrm>
              <a:off x="2594" y="1055"/>
              <a:ext cx="165" cy="43"/>
            </a:xfrm>
            <a:custGeom>
              <a:avLst/>
              <a:gdLst>
                <a:gd name="T0" fmla="*/ 13 w 165"/>
                <a:gd name="T1" fmla="*/ 0 h 43"/>
                <a:gd name="T2" fmla="*/ 39 w 165"/>
                <a:gd name="T3" fmla="*/ 4 h 43"/>
                <a:gd name="T4" fmla="*/ 60 w 165"/>
                <a:gd name="T5" fmla="*/ 10 h 43"/>
                <a:gd name="T6" fmla="*/ 78 w 165"/>
                <a:gd name="T7" fmla="*/ 13 h 43"/>
                <a:gd name="T8" fmla="*/ 96 w 165"/>
                <a:gd name="T9" fmla="*/ 16 h 43"/>
                <a:gd name="T10" fmla="*/ 153 w 165"/>
                <a:gd name="T11" fmla="*/ 25 h 43"/>
                <a:gd name="T12" fmla="*/ 165 w 165"/>
                <a:gd name="T13" fmla="*/ 34 h 43"/>
                <a:gd name="T14" fmla="*/ 91 w 165"/>
                <a:gd name="T15" fmla="*/ 34 h 43"/>
                <a:gd name="T16" fmla="*/ 40 w 165"/>
                <a:gd name="T17" fmla="*/ 40 h 43"/>
                <a:gd name="T18" fmla="*/ 22 w 165"/>
                <a:gd name="T19" fmla="*/ 39 h 43"/>
                <a:gd name="T20" fmla="*/ 6 w 165"/>
                <a:gd name="T21" fmla="*/ 34 h 43"/>
                <a:gd name="T22" fmla="*/ 13 w 165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5"/>
                <a:gd name="T37" fmla="*/ 0 h 43"/>
                <a:gd name="T38" fmla="*/ 165 w 16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5" h="43">
                  <a:moveTo>
                    <a:pt x="13" y="0"/>
                  </a:moveTo>
                  <a:cubicBezTo>
                    <a:pt x="24" y="1"/>
                    <a:pt x="29" y="2"/>
                    <a:pt x="39" y="4"/>
                  </a:cubicBezTo>
                  <a:cubicBezTo>
                    <a:pt x="45" y="7"/>
                    <a:pt x="53" y="9"/>
                    <a:pt x="60" y="10"/>
                  </a:cubicBezTo>
                  <a:cubicBezTo>
                    <a:pt x="69" y="14"/>
                    <a:pt x="60" y="11"/>
                    <a:pt x="78" y="13"/>
                  </a:cubicBezTo>
                  <a:cubicBezTo>
                    <a:pt x="84" y="14"/>
                    <a:pt x="96" y="16"/>
                    <a:pt x="96" y="16"/>
                  </a:cubicBezTo>
                  <a:cubicBezTo>
                    <a:pt x="112" y="24"/>
                    <a:pt x="135" y="22"/>
                    <a:pt x="153" y="25"/>
                  </a:cubicBezTo>
                  <a:cubicBezTo>
                    <a:pt x="158" y="28"/>
                    <a:pt x="161" y="29"/>
                    <a:pt x="165" y="34"/>
                  </a:cubicBezTo>
                  <a:cubicBezTo>
                    <a:pt x="144" y="43"/>
                    <a:pt x="113" y="36"/>
                    <a:pt x="91" y="34"/>
                  </a:cubicBezTo>
                  <a:cubicBezTo>
                    <a:pt x="72" y="35"/>
                    <a:pt x="58" y="37"/>
                    <a:pt x="40" y="40"/>
                  </a:cubicBezTo>
                  <a:cubicBezTo>
                    <a:pt x="34" y="43"/>
                    <a:pt x="29" y="40"/>
                    <a:pt x="22" y="39"/>
                  </a:cubicBezTo>
                  <a:cubicBezTo>
                    <a:pt x="17" y="36"/>
                    <a:pt x="11" y="37"/>
                    <a:pt x="6" y="34"/>
                  </a:cubicBezTo>
                  <a:cubicBezTo>
                    <a:pt x="7" y="18"/>
                    <a:pt x="0" y="9"/>
                    <a:pt x="13" y="0"/>
                  </a:cubicBezTo>
                  <a:close/>
                </a:path>
              </a:pathLst>
            </a:custGeom>
            <a:solidFill>
              <a:srgbClr val="CDCDCD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7" name="Freeform 12"/>
            <p:cNvSpPr>
              <a:spLocks/>
            </p:cNvSpPr>
            <p:nvPr/>
          </p:nvSpPr>
          <p:spPr bwMode="auto">
            <a:xfrm>
              <a:off x="2760" y="1076"/>
              <a:ext cx="75" cy="24"/>
            </a:xfrm>
            <a:custGeom>
              <a:avLst/>
              <a:gdLst>
                <a:gd name="T0" fmla="*/ 0 w 75"/>
                <a:gd name="T1" fmla="*/ 10 h 24"/>
                <a:gd name="T2" fmla="*/ 51 w 75"/>
                <a:gd name="T3" fmla="*/ 3 h 24"/>
                <a:gd name="T4" fmla="*/ 68 w 75"/>
                <a:gd name="T5" fmla="*/ 1 h 24"/>
                <a:gd name="T6" fmla="*/ 75 w 75"/>
                <a:gd name="T7" fmla="*/ 12 h 24"/>
                <a:gd name="T8" fmla="*/ 63 w 75"/>
                <a:gd name="T9" fmla="*/ 19 h 24"/>
                <a:gd name="T10" fmla="*/ 0 w 75"/>
                <a:gd name="T11" fmla="*/ 1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24"/>
                <a:gd name="T20" fmla="*/ 75 w 75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24">
                  <a:moveTo>
                    <a:pt x="0" y="10"/>
                  </a:moveTo>
                  <a:cubicBezTo>
                    <a:pt x="19" y="9"/>
                    <a:pt x="33" y="5"/>
                    <a:pt x="51" y="3"/>
                  </a:cubicBezTo>
                  <a:cubicBezTo>
                    <a:pt x="57" y="0"/>
                    <a:pt x="61" y="0"/>
                    <a:pt x="68" y="1"/>
                  </a:cubicBezTo>
                  <a:cubicBezTo>
                    <a:pt x="74" y="4"/>
                    <a:pt x="74" y="6"/>
                    <a:pt x="75" y="12"/>
                  </a:cubicBezTo>
                  <a:cubicBezTo>
                    <a:pt x="71" y="17"/>
                    <a:pt x="69" y="18"/>
                    <a:pt x="63" y="19"/>
                  </a:cubicBezTo>
                  <a:cubicBezTo>
                    <a:pt x="62" y="19"/>
                    <a:pt x="5" y="24"/>
                    <a:pt x="0" y="10"/>
                  </a:cubicBezTo>
                  <a:close/>
                </a:path>
              </a:pathLst>
            </a:custGeom>
            <a:solidFill>
              <a:srgbClr val="CDCDCD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76" name="Text Box 13"/>
          <p:cNvSpPr txBox="1">
            <a:spLocks noChangeArrowheads="1"/>
          </p:cNvSpPr>
          <p:nvPr/>
        </p:nvSpPr>
        <p:spPr bwMode="auto">
          <a:xfrm>
            <a:off x="314325" y="1319213"/>
            <a:ext cx="2462213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2000">
                <a:solidFill>
                  <a:schemeClr val="tx1"/>
                </a:solidFill>
              </a:rPr>
              <a:t>Дизель</a:t>
            </a:r>
            <a:r>
              <a:rPr lang="nl-NL" sz="2000">
                <a:solidFill>
                  <a:schemeClr val="tx1"/>
                </a:solidFill>
              </a:rPr>
              <a:t>-</a:t>
            </a:r>
            <a:r>
              <a:rPr lang="ru-RU" sz="2000">
                <a:solidFill>
                  <a:schemeClr val="tx1"/>
                </a:solidFill>
              </a:rPr>
              <a:t>генератор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7177" name="Text Box 14"/>
          <p:cNvSpPr txBox="1">
            <a:spLocks noChangeArrowheads="1"/>
          </p:cNvSpPr>
          <p:nvPr/>
        </p:nvSpPr>
        <p:spPr bwMode="auto">
          <a:xfrm>
            <a:off x="213755" y="4223308"/>
            <a:ext cx="6305797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r>
              <a:rPr lang="ru-RU" sz="2000" dirty="0" smtClean="0">
                <a:solidFill>
                  <a:schemeClr val="tx1"/>
                </a:solidFill>
              </a:rPr>
              <a:t>Статическая система БП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</a:pPr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7170" name="Object 15"/>
          <p:cNvGraphicFramePr>
            <a:graphicFrameLocks noChangeAspect="1"/>
          </p:cNvGraphicFramePr>
          <p:nvPr/>
        </p:nvGraphicFramePr>
        <p:xfrm>
          <a:off x="3415764" y="2863850"/>
          <a:ext cx="3333750" cy="1577975"/>
        </p:xfrm>
        <a:graphic>
          <a:graphicData uri="http://schemas.openxmlformats.org/presentationml/2006/ole">
            <p:oleObj spid="_x0000_s52226" name="Bitmap Image" r:id="rId7" imgW="4571429" imgH="2161905" progId="PBrush">
              <p:embed/>
            </p:oleObj>
          </a:graphicData>
        </a:graphic>
      </p:graphicFrame>
      <p:sp>
        <p:nvSpPr>
          <p:cNvPr id="129040" name="Line 16"/>
          <p:cNvSpPr>
            <a:spLocks noChangeShapeType="1"/>
          </p:cNvSpPr>
          <p:nvPr/>
        </p:nvSpPr>
        <p:spPr bwMode="auto">
          <a:xfrm flipH="1">
            <a:off x="4122202" y="2243138"/>
            <a:ext cx="203200" cy="48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1" name="Line 17"/>
          <p:cNvSpPr>
            <a:spLocks noChangeShapeType="1"/>
          </p:cNvSpPr>
          <p:nvPr/>
        </p:nvSpPr>
        <p:spPr bwMode="auto">
          <a:xfrm>
            <a:off x="5789077" y="2492375"/>
            <a:ext cx="339725" cy="601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2" name="Oval 18"/>
          <p:cNvSpPr>
            <a:spLocks noChangeArrowheads="1"/>
          </p:cNvSpPr>
          <p:nvPr/>
        </p:nvSpPr>
        <p:spPr bwMode="auto">
          <a:xfrm>
            <a:off x="3399889" y="2730500"/>
            <a:ext cx="1195388" cy="101917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3" name="Oval 19"/>
          <p:cNvSpPr>
            <a:spLocks noChangeArrowheads="1"/>
          </p:cNvSpPr>
          <p:nvPr/>
        </p:nvSpPr>
        <p:spPr bwMode="auto">
          <a:xfrm>
            <a:off x="4558764" y="3221038"/>
            <a:ext cx="835025" cy="735012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4" name="Line 20"/>
          <p:cNvSpPr>
            <a:spLocks noChangeShapeType="1"/>
          </p:cNvSpPr>
          <p:nvPr/>
        </p:nvSpPr>
        <p:spPr bwMode="auto">
          <a:xfrm flipV="1">
            <a:off x="4941352" y="3957638"/>
            <a:ext cx="0" cy="555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5" name="Oval 21"/>
          <p:cNvSpPr>
            <a:spLocks noChangeArrowheads="1"/>
          </p:cNvSpPr>
          <p:nvPr/>
        </p:nvSpPr>
        <p:spPr bwMode="auto">
          <a:xfrm>
            <a:off x="3856327" y="1197800"/>
            <a:ext cx="1195387" cy="101917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6" name="Oval 22"/>
          <p:cNvSpPr>
            <a:spLocks noChangeArrowheads="1"/>
          </p:cNvSpPr>
          <p:nvPr/>
        </p:nvSpPr>
        <p:spPr bwMode="auto">
          <a:xfrm>
            <a:off x="5127089" y="1427163"/>
            <a:ext cx="1195388" cy="101917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47" name="Oval 23"/>
          <p:cNvSpPr>
            <a:spLocks noChangeArrowheads="1"/>
          </p:cNvSpPr>
          <p:nvPr/>
        </p:nvSpPr>
        <p:spPr bwMode="auto">
          <a:xfrm>
            <a:off x="5596989" y="3109913"/>
            <a:ext cx="1195388" cy="101917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86" name="Rectangle 2"/>
          <p:cNvSpPr>
            <a:spLocks noChangeArrowheads="1"/>
          </p:cNvSpPr>
          <p:nvPr/>
        </p:nvSpPr>
        <p:spPr bwMode="auto">
          <a:xfrm>
            <a:off x="2146300" y="381000"/>
            <a:ext cx="582930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dirty="0" smtClean="0"/>
              <a:t>Техническое решение </a:t>
            </a:r>
            <a:r>
              <a:rPr lang="nl-NL" sz="3600" dirty="0"/>
              <a:t/>
            </a:r>
            <a:br>
              <a:rPr lang="nl-NL" sz="3600" dirty="0"/>
            </a:br>
            <a:r>
              <a:rPr lang="en-US" sz="2400" dirty="0" err="1"/>
              <a:t>Варианты</a:t>
            </a:r>
            <a:r>
              <a:rPr lang="en-US" sz="2400" dirty="0"/>
              <a:t> </a:t>
            </a:r>
            <a:r>
              <a:rPr lang="en-US" sz="2400" dirty="0" err="1"/>
              <a:t>построения</a:t>
            </a:r>
            <a:r>
              <a:rPr lang="ru-RU" sz="2400" dirty="0"/>
              <a:t> </a:t>
            </a:r>
            <a:r>
              <a:rPr lang="ru-RU" sz="2400" dirty="0" smtClean="0"/>
              <a:t>Г</a:t>
            </a:r>
            <a:r>
              <a:rPr lang="en-US" sz="2400" dirty="0" smtClean="0"/>
              <a:t>Б</a:t>
            </a:r>
            <a:r>
              <a:rPr lang="ru-RU" sz="2400" dirty="0" smtClean="0"/>
              <a:t>Р Э</a:t>
            </a:r>
            <a:r>
              <a:rPr lang="en-US" sz="2400" dirty="0" smtClean="0"/>
              <a:t>П</a:t>
            </a:r>
            <a:endParaRPr lang="en-GB" sz="2400" dirty="0"/>
          </a:p>
        </p:txBody>
      </p:sp>
      <p:grpSp>
        <p:nvGrpSpPr>
          <p:cNvPr id="4" name="Group 74"/>
          <p:cNvGrpSpPr>
            <a:grpSpLocks/>
          </p:cNvGrpSpPr>
          <p:nvPr/>
        </p:nvGrpSpPr>
        <p:grpSpPr bwMode="auto">
          <a:xfrm>
            <a:off x="1567914" y="4538663"/>
            <a:ext cx="7077075" cy="2014537"/>
            <a:chOff x="1077299" y="4528831"/>
            <a:chExt cx="7077075" cy="2014537"/>
          </a:xfrm>
        </p:grpSpPr>
        <p:sp>
          <p:nvSpPr>
            <p:cNvPr id="7195" name="Oval 24"/>
            <p:cNvSpPr>
              <a:spLocks noChangeArrowheads="1"/>
            </p:cNvSpPr>
            <p:nvPr/>
          </p:nvSpPr>
          <p:spPr bwMode="auto">
            <a:xfrm>
              <a:off x="1077299" y="4528831"/>
              <a:ext cx="7077075" cy="2014537"/>
            </a:xfrm>
            <a:prstGeom prst="ellipse">
              <a:avLst/>
            </a:prstGeom>
            <a:solidFill>
              <a:srgbClr val="FF0000">
                <a:alpha val="50195"/>
              </a:srgb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GB">
                  <a:solidFill>
                    <a:schemeClr val="tx1"/>
                  </a:solidFill>
                </a:rPr>
                <a:t> </a:t>
              </a:r>
            </a:p>
          </p:txBody>
        </p: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3921433" y="4827589"/>
              <a:ext cx="3771901" cy="1506538"/>
              <a:chOff x="2475" y="2950"/>
              <a:chExt cx="2376" cy="949"/>
            </a:xfrm>
          </p:grpSpPr>
          <p:grpSp>
            <p:nvGrpSpPr>
              <p:cNvPr id="6" name="Group 31"/>
              <p:cNvGrpSpPr>
                <a:grpSpLocks/>
              </p:cNvGrpSpPr>
              <p:nvPr/>
            </p:nvGrpSpPr>
            <p:grpSpPr bwMode="auto">
              <a:xfrm>
                <a:off x="3478" y="3120"/>
                <a:ext cx="708" cy="590"/>
                <a:chOff x="3219" y="3342"/>
                <a:chExt cx="708" cy="590"/>
              </a:xfrm>
            </p:grpSpPr>
            <p:pic>
              <p:nvPicPr>
                <p:cNvPr id="7212" name="Picture 32" descr="44104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r="4799"/>
                <a:stretch>
                  <a:fillRect/>
                </a:stretch>
              </p:blipFill>
              <p:spPr bwMode="auto">
                <a:xfrm>
                  <a:off x="3306" y="3342"/>
                  <a:ext cx="560" cy="4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13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219" y="3777"/>
                  <a:ext cx="708" cy="15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ru-RU" sz="1000">
                      <a:solidFill>
                        <a:schemeClr val="tx1"/>
                      </a:solidFill>
                    </a:rPr>
                    <a:t>Кондиционеры</a:t>
                  </a:r>
                  <a:endParaRPr lang="en-GB" sz="10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208" name="Text Box 35"/>
              <p:cNvSpPr txBox="1">
                <a:spLocks noChangeArrowheads="1"/>
              </p:cNvSpPr>
              <p:nvPr/>
            </p:nvSpPr>
            <p:spPr bwMode="auto">
              <a:xfrm>
                <a:off x="4204" y="3554"/>
                <a:ext cx="647" cy="1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sz="1000">
                    <a:solidFill>
                      <a:schemeClr val="tx1"/>
                    </a:solidFill>
                  </a:rPr>
                  <a:t>Распр. Щиты </a:t>
                </a:r>
                <a:endParaRPr lang="en-GB" sz="1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" name="Group 45"/>
              <p:cNvGrpSpPr>
                <a:grpSpLocks/>
              </p:cNvGrpSpPr>
              <p:nvPr/>
            </p:nvGrpSpPr>
            <p:grpSpPr bwMode="auto">
              <a:xfrm>
                <a:off x="2475" y="2950"/>
                <a:ext cx="923" cy="949"/>
                <a:chOff x="2216" y="3172"/>
                <a:chExt cx="923" cy="949"/>
              </a:xfrm>
            </p:grpSpPr>
            <p:pic>
              <p:nvPicPr>
                <p:cNvPr id="7210" name="Picture 46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 t="23270" r="5609" b="4402"/>
                <a:stretch>
                  <a:fillRect/>
                </a:stretch>
              </p:blipFill>
              <p:spPr bwMode="auto">
                <a:xfrm>
                  <a:off x="2216" y="3172"/>
                  <a:ext cx="923" cy="7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211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2352" y="3966"/>
                  <a:ext cx="570" cy="15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  <a:buClrTx/>
                    <a:buSzTx/>
                  </a:pPr>
                  <a:r>
                    <a:rPr lang="ru-RU" sz="1000">
                      <a:solidFill>
                        <a:schemeClr val="tx1"/>
                      </a:solidFill>
                    </a:rPr>
                    <a:t>Батарейная</a:t>
                  </a:r>
                  <a:endParaRPr lang="en-GB" sz="100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" name="Group 30"/>
            <p:cNvGrpSpPr>
              <a:grpSpLocks/>
            </p:cNvGrpSpPr>
            <p:nvPr/>
          </p:nvGrpSpPr>
          <p:grpSpPr bwMode="auto">
            <a:xfrm>
              <a:off x="1489331" y="5130083"/>
              <a:ext cx="868362" cy="815975"/>
              <a:chOff x="1410" y="3132"/>
              <a:chExt cx="547" cy="514"/>
            </a:xfrm>
          </p:grpSpPr>
          <p:grpSp>
            <p:nvGrpSpPr>
              <p:cNvPr id="9" name="Group 31"/>
              <p:cNvGrpSpPr>
                <a:grpSpLocks/>
              </p:cNvGrpSpPr>
              <p:nvPr/>
            </p:nvGrpSpPr>
            <p:grpSpPr bwMode="auto">
              <a:xfrm>
                <a:off x="1408" y="3132"/>
                <a:ext cx="546" cy="385"/>
                <a:chOff x="1867" y="3204"/>
                <a:chExt cx="725" cy="757"/>
              </a:xfrm>
            </p:grpSpPr>
            <p:pic>
              <p:nvPicPr>
                <p:cNvPr id="7205" name="Picture 32" descr="quattro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1867" y="3205"/>
                  <a:ext cx="406" cy="7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06" name="Picture 33" descr="quattro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 l="4434"/>
                <a:stretch>
                  <a:fillRect/>
                </a:stretch>
              </p:blipFill>
              <p:spPr bwMode="auto">
                <a:xfrm>
                  <a:off x="2204" y="3204"/>
                  <a:ext cx="388" cy="7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204" name="Text Box 34"/>
              <p:cNvSpPr txBox="1">
                <a:spLocks noChangeArrowheads="1"/>
              </p:cNvSpPr>
              <p:nvPr/>
            </p:nvSpPr>
            <p:spPr bwMode="auto">
              <a:xfrm>
                <a:off x="1456" y="3491"/>
                <a:ext cx="468" cy="1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sz="1000">
                    <a:solidFill>
                      <a:schemeClr val="tx1"/>
                    </a:solidFill>
                  </a:rPr>
                  <a:t>Фильтры</a:t>
                </a:r>
                <a:endParaRPr lang="en-GB" sz="10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Group 16"/>
            <p:cNvGrpSpPr>
              <a:grpSpLocks/>
            </p:cNvGrpSpPr>
            <p:nvPr/>
          </p:nvGrpSpPr>
          <p:grpSpPr bwMode="auto">
            <a:xfrm>
              <a:off x="2452124" y="5065917"/>
              <a:ext cx="1266825" cy="896937"/>
              <a:chOff x="1329" y="3649"/>
              <a:chExt cx="798" cy="565"/>
            </a:xfrm>
          </p:grpSpPr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>
                <a:off x="1329" y="3649"/>
                <a:ext cx="724" cy="454"/>
                <a:chOff x="521" y="3347"/>
                <a:chExt cx="1119" cy="694"/>
              </a:xfrm>
            </p:grpSpPr>
            <p:pic>
              <p:nvPicPr>
                <p:cNvPr id="7201" name="Picture 18" descr="Escanadi_sm.gif (26523 bytes)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1000" y="3402"/>
                  <a:ext cx="640" cy="5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02" name="Picture 19" descr="Escanadi_sm.gif (26523 bytes)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521" y="3347"/>
                  <a:ext cx="768" cy="6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200" name="Text Box 20"/>
              <p:cNvSpPr txBox="1">
                <a:spLocks noChangeArrowheads="1"/>
              </p:cNvSpPr>
              <p:nvPr/>
            </p:nvSpPr>
            <p:spPr bwMode="auto">
              <a:xfrm>
                <a:off x="1333" y="4059"/>
                <a:ext cx="794" cy="15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  <a:buClrTx/>
                  <a:buSzTx/>
                </a:pPr>
                <a:r>
                  <a:rPr lang="ru-RU" sz="1000" dirty="0" smtClean="0">
                    <a:solidFill>
                      <a:schemeClr val="tx1"/>
                    </a:solidFill>
                  </a:rPr>
                  <a:t>Статический ИБП</a:t>
                </a:r>
                <a:endParaRPr lang="en-GB" sz="1000" dirty="0" smtClean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7175732" y="5090088"/>
            <a:ext cx="801688" cy="895350"/>
            <a:chOff x="3277" y="3113"/>
            <a:chExt cx="505" cy="564"/>
          </a:xfrm>
        </p:grpSpPr>
        <p:sp>
          <p:nvSpPr>
            <p:cNvPr id="7190" name="Text Box 25"/>
            <p:cNvSpPr txBox="1">
              <a:spLocks noChangeArrowheads="1"/>
            </p:cNvSpPr>
            <p:nvPr/>
          </p:nvSpPr>
          <p:spPr bwMode="auto">
            <a:xfrm>
              <a:off x="3277" y="3522"/>
              <a:ext cx="116" cy="15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  <a:buClrTx/>
                <a:buSzTx/>
                <a:buFontTx/>
                <a:buNone/>
              </a:pPr>
              <a:endParaRPr lang="en-GB" sz="1000">
                <a:solidFill>
                  <a:schemeClr val="tx1"/>
                </a:solidFill>
              </a:endParaRPr>
            </a:p>
          </p:txBody>
        </p:sp>
        <p:grpSp>
          <p:nvGrpSpPr>
            <p:cNvPr id="13" name="Group 26"/>
            <p:cNvGrpSpPr>
              <a:grpSpLocks/>
            </p:cNvGrpSpPr>
            <p:nvPr/>
          </p:nvGrpSpPr>
          <p:grpSpPr bwMode="auto">
            <a:xfrm>
              <a:off x="3353" y="3113"/>
              <a:ext cx="429" cy="425"/>
              <a:chOff x="3173" y="2407"/>
              <a:chExt cx="1256" cy="1625"/>
            </a:xfrm>
          </p:grpSpPr>
          <p:sp>
            <p:nvSpPr>
              <p:cNvPr id="7192" name="Rectangle 27"/>
              <p:cNvSpPr>
                <a:spLocks noChangeArrowheads="1"/>
              </p:cNvSpPr>
              <p:nvPr/>
            </p:nvSpPr>
            <p:spPr bwMode="auto">
              <a:xfrm>
                <a:off x="3181" y="2407"/>
                <a:ext cx="1248" cy="16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7193" name="Picture 28" descr="classic_form4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l="1886" r="64063"/>
              <a:stretch>
                <a:fillRect/>
              </a:stretch>
            </p:blipFill>
            <p:spPr bwMode="auto">
              <a:xfrm>
                <a:off x="3953" y="2486"/>
                <a:ext cx="475" cy="1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4" name="Picture 29" descr="classic_form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1886" r="39975" b="-746"/>
              <a:stretch>
                <a:fillRect/>
              </a:stretch>
            </p:blipFill>
            <p:spPr bwMode="auto">
              <a:xfrm>
                <a:off x="3173" y="2414"/>
                <a:ext cx="925" cy="16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40" grpId="0" animBg="1"/>
      <p:bldP spid="129041" grpId="0" animBg="1"/>
      <p:bldP spid="129042" grpId="0" animBg="1"/>
      <p:bldP spid="129043" grpId="0" animBg="1"/>
      <p:bldP spid="129044" grpId="0" animBg="1"/>
      <p:bldP spid="129045" grpId="0" animBg="1"/>
      <p:bldP spid="129046" grpId="0" animBg="1"/>
      <p:bldP spid="1290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506946"/>
            <a:ext cx="67629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9413" indent="-379413" eaLnBrk="0" hangingPunct="0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ru-RU" sz="4800" dirty="0" smtClean="0"/>
              <a:t>  Описание системы ДР ИГБП </a:t>
            </a:r>
            <a:r>
              <a:rPr lang="en-GB" sz="4800" dirty="0" smtClean="0"/>
              <a:t>Hitec</a:t>
            </a:r>
            <a:endParaRPr lang="ru-RU" sz="4800" dirty="0" smtClean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itec PPT_Template DRUPS">
  <a:themeElements>
    <a:clrScheme name="Hitec 50 year template def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Hitec 50 year template def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 lIns="0" tIns="0" rIns="0" bIns="0" anchor="ctr"/>
      <a:lstStyle>
        <a:defPPr algn="l">
          <a:lnSpc>
            <a:spcPct val="80000"/>
          </a:lnSpc>
          <a:spcBef>
            <a:spcPct val="0"/>
          </a:spcBef>
          <a:buClrTx/>
          <a:buSzTx/>
          <a:buFontTx/>
          <a:buNone/>
          <a:defRPr sz="3600"/>
        </a:defPPr>
      </a:lstStyle>
    </a:spDef>
    <a:lnDef>
      <a:spPr bwMode="auto">
        <a:noFill/>
        <a:ln w="28575" cap="flat" cmpd="sng" algn="ctr">
          <a:solidFill>
            <a:srgbClr val="00007E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Hitec 50 year template def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tec 50 year template def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tec 50 year template def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tec 50 year template def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tec 50 year template def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tec 50 year template def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tec 50 year template def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Hitec PPT_Template DRUPS</Template>
  <TotalTime>2294</TotalTime>
  <Words>2779</Words>
  <Application>Microsoft Office PowerPoint</Application>
  <PresentationFormat>On-screen Show (4:3)</PresentationFormat>
  <Paragraphs>1071</Paragraphs>
  <Slides>69</Slides>
  <Notes>53</Notes>
  <HiddenSlides>6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69</vt:i4>
      </vt:variant>
    </vt:vector>
  </HeadingPairs>
  <TitlesOfParts>
    <vt:vector size="76" baseType="lpstr">
      <vt:lpstr>Hitec PPT_Template DRUPS</vt:lpstr>
      <vt:lpstr>Image</vt:lpstr>
      <vt:lpstr>Photo Editor Photo</vt:lpstr>
      <vt:lpstr>Bitmap Image</vt:lpstr>
      <vt:lpstr>Chart</vt:lpstr>
      <vt:lpstr>Acrobat Document</vt:lpstr>
      <vt:lpstr>Photo Editor-foto</vt:lpstr>
      <vt:lpstr>  Упрощение и повышение  надежности и энерго-эффективности системы непрерывного питания ЦОДов большой мощности при помощи  дизельных роторных ИБП  René Lacina 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Рейтинг Tier  </vt:lpstr>
      <vt:lpstr>Рейтинг Tier  </vt:lpstr>
      <vt:lpstr>Рейтинг Tier  </vt:lpstr>
      <vt:lpstr>Рейтинг Tier  </vt:lpstr>
      <vt:lpstr>Рейтинг Tier  </vt:lpstr>
      <vt:lpstr>Схема питания Tier I</vt:lpstr>
      <vt:lpstr>Схема питания Tier I+</vt:lpstr>
      <vt:lpstr>Схема питания Tier II</vt:lpstr>
      <vt:lpstr>Схема питания Tier III</vt:lpstr>
      <vt:lpstr>Рейтинг Tier  </vt:lpstr>
      <vt:lpstr>Схема питания Tier III</vt:lpstr>
      <vt:lpstr>Схема питания Tier III</vt:lpstr>
      <vt:lpstr>Схема питания Tier III</vt:lpstr>
      <vt:lpstr>Схема питания Tier III</vt:lpstr>
      <vt:lpstr>Схема питания Tier III</vt:lpstr>
      <vt:lpstr>Схема питания Tier III</vt:lpstr>
      <vt:lpstr>Схема питания Tier I</vt:lpstr>
      <vt:lpstr>Схема питания Tier III</vt:lpstr>
      <vt:lpstr>Схема питания Tier III</vt:lpstr>
      <vt:lpstr>Схема питания Tier III</vt:lpstr>
      <vt:lpstr>Схема питания Tier III</vt:lpstr>
      <vt:lpstr>Схема питания Tier III</vt:lpstr>
      <vt:lpstr>Slide 40</vt:lpstr>
      <vt:lpstr>Практикa строительства ЦОДов 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Инфраструктура питания</vt:lpstr>
      <vt:lpstr>Инфраструктура питания 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Company>Hitec Power Protection bv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MAlexiou</dc:creator>
  <cp:lastModifiedBy>Rene Lacina</cp:lastModifiedBy>
  <cp:revision>221</cp:revision>
  <cp:lastPrinted>2000-09-27T08:47:09Z</cp:lastPrinted>
  <dcterms:created xsi:type="dcterms:W3CDTF">2010-07-30T06:37:32Z</dcterms:created>
  <dcterms:modified xsi:type="dcterms:W3CDTF">2010-09-08T14:34:39Z</dcterms:modified>
</cp:coreProperties>
</file>