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72" r:id="rId2"/>
  </p:sldMasterIdLst>
  <p:notesMasterIdLst>
    <p:notesMasterId r:id="rId17"/>
  </p:notesMasterIdLst>
  <p:handoutMasterIdLst>
    <p:handoutMasterId r:id="rId18"/>
  </p:handoutMasterIdLst>
  <p:sldIdLst>
    <p:sldId id="417" r:id="rId3"/>
    <p:sldId id="898" r:id="rId4"/>
    <p:sldId id="894" r:id="rId5"/>
    <p:sldId id="909" r:id="rId6"/>
    <p:sldId id="899" r:id="rId7"/>
    <p:sldId id="901" r:id="rId8"/>
    <p:sldId id="902" r:id="rId9"/>
    <p:sldId id="903" r:id="rId10"/>
    <p:sldId id="904" r:id="rId11"/>
    <p:sldId id="905" r:id="rId12"/>
    <p:sldId id="906" r:id="rId13"/>
    <p:sldId id="896" r:id="rId14"/>
    <p:sldId id="907" r:id="rId15"/>
    <p:sldId id="908" r:id="rId16"/>
  </p:sldIdLst>
  <p:sldSz cx="9144000" cy="6858000" type="screen4x3"/>
  <p:notesSz cx="9144000" cy="6858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Yota InterFace" pitchFamily="2" charset="0"/>
        <a:ea typeface="+mn-ea"/>
        <a:cs typeface="+mn-cs"/>
      </a:defRPr>
    </a:lvl1pPr>
    <a:lvl2pPr marL="45717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Yota InterFace" pitchFamily="2" charset="0"/>
        <a:ea typeface="+mn-ea"/>
        <a:cs typeface="+mn-cs"/>
      </a:defRPr>
    </a:lvl2pPr>
    <a:lvl3pPr marL="91435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Yota InterFace" pitchFamily="2" charset="0"/>
        <a:ea typeface="+mn-ea"/>
        <a:cs typeface="+mn-cs"/>
      </a:defRPr>
    </a:lvl3pPr>
    <a:lvl4pPr marL="1371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Yota InterFace" pitchFamily="2" charset="0"/>
        <a:ea typeface="+mn-ea"/>
        <a:cs typeface="+mn-cs"/>
      </a:defRPr>
    </a:lvl4pPr>
    <a:lvl5pPr marL="18287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Yota InterFace" pitchFamily="2" charset="0"/>
        <a:ea typeface="+mn-ea"/>
        <a:cs typeface="+mn-cs"/>
      </a:defRPr>
    </a:lvl5pPr>
    <a:lvl6pPr marL="2285883" algn="l" defTabSz="914353" rtl="0" eaLnBrk="1" latinLnBrk="0" hangingPunct="1">
      <a:defRPr kern="1200">
        <a:solidFill>
          <a:schemeClr val="tx1"/>
        </a:solidFill>
        <a:latin typeface="Yota InterFace" pitchFamily="2" charset="0"/>
        <a:ea typeface="+mn-ea"/>
        <a:cs typeface="+mn-cs"/>
      </a:defRPr>
    </a:lvl6pPr>
    <a:lvl7pPr marL="2743060" algn="l" defTabSz="914353" rtl="0" eaLnBrk="1" latinLnBrk="0" hangingPunct="1">
      <a:defRPr kern="1200">
        <a:solidFill>
          <a:schemeClr val="tx1"/>
        </a:solidFill>
        <a:latin typeface="Yota InterFace" pitchFamily="2" charset="0"/>
        <a:ea typeface="+mn-ea"/>
        <a:cs typeface="+mn-cs"/>
      </a:defRPr>
    </a:lvl7pPr>
    <a:lvl8pPr marL="3200236" algn="l" defTabSz="914353" rtl="0" eaLnBrk="1" latinLnBrk="0" hangingPunct="1">
      <a:defRPr kern="1200">
        <a:solidFill>
          <a:schemeClr val="tx1"/>
        </a:solidFill>
        <a:latin typeface="Yota InterFace" pitchFamily="2" charset="0"/>
        <a:ea typeface="+mn-ea"/>
        <a:cs typeface="+mn-cs"/>
      </a:defRPr>
    </a:lvl8pPr>
    <a:lvl9pPr marL="3657413" algn="l" defTabSz="914353" rtl="0" eaLnBrk="1" latinLnBrk="0" hangingPunct="1">
      <a:defRPr kern="1200">
        <a:solidFill>
          <a:schemeClr val="tx1"/>
        </a:solidFill>
        <a:latin typeface="Yota InterFace" pitchFamily="2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shova" initials="S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93CA"/>
    <a:srgbClr val="33CCFF"/>
    <a:srgbClr val="00ADF9"/>
    <a:srgbClr val="FF3399"/>
    <a:srgbClr val="0BAD1E"/>
    <a:srgbClr val="81F78F"/>
    <a:srgbClr val="FFFF00"/>
    <a:srgbClr val="717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00" autoAdjust="0"/>
    <p:restoredTop sz="83115" autoAdjust="0"/>
  </p:normalViewPr>
  <p:slideViewPr>
    <p:cSldViewPr>
      <p:cViewPr>
        <p:scale>
          <a:sx n="70" d="100"/>
          <a:sy n="70" d="100"/>
        </p:scale>
        <p:origin x="-2466" y="-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Yota InterFace" pitchFamily="-9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373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Yota InterFace" pitchFamily="-9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373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Yota InterFace" pitchFamily="-9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373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Yota InterFace" pitchFamily="-96" charset="0"/>
              </a:defRPr>
            </a:lvl1pPr>
          </a:lstStyle>
          <a:p>
            <a:pPr>
              <a:defRPr/>
            </a:pPr>
            <a:fld id="{42AA63B6-D0DE-437B-A196-35C6A4E273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9949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E99E48B-D9A7-42E3-A7A0-D99F187204F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4655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17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35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70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5883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EA3E51-B059-40CF-8CAF-DA48186991EA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baseline="0" dirty="0" smtClean="0"/>
              <a:t>Человек бизнеса всегда должен владеть всей полнотой информации, пробки, командировки, встречи, все это удаляет современного бизнесмена от привычного офисного прозябания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Почта давно уже стала обыденностью, все больше смартфонов на рынке, разрешающая способность экранов позволяет читать письма и отвечать на них с достаточно большим комфортом. Но что делать, когда по почте вам приходит файл на несколько мегабайт в формате </a:t>
            </a:r>
            <a:r>
              <a:rPr lang="en-US" baseline="0" dirty="0" smtClean="0"/>
              <a:t>Microsoft </a:t>
            </a:r>
            <a:r>
              <a:rPr lang="ru-RU" baseline="0" dirty="0" smtClean="0"/>
              <a:t>прожект</a:t>
            </a:r>
            <a:r>
              <a:rPr lang="en-US" baseline="0" dirty="0" smtClean="0"/>
              <a:t> </a:t>
            </a:r>
            <a:r>
              <a:rPr lang="ru-RU" baseline="0" dirty="0" smtClean="0"/>
              <a:t>или ссылка на внутренний ресурс компании, где находится множество таких файлов 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99E48B-D9A7-42E3-A7A0-D99F187204F6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165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baseline="0" dirty="0" smtClean="0"/>
              <a:t>Человек бизнеса всегда должен владеть всей полнотой информации, пробки, командировки, встречи, все это удаляет современного бизнесмена от привычного офисного прозябания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Почта давно уже стала обыденностью, все больше смартфонов на рынке, разрешающая способность экранов позволяет читать письма и отвечать на них с достаточно большим комфортом. Но что делать, когда по почте вам приходит файл на несколько мегабайт в формате </a:t>
            </a:r>
            <a:r>
              <a:rPr lang="en-US" baseline="0" dirty="0" smtClean="0"/>
              <a:t>Microsoft </a:t>
            </a:r>
            <a:r>
              <a:rPr lang="ru-RU" baseline="0" dirty="0" smtClean="0"/>
              <a:t>прожект</a:t>
            </a:r>
            <a:r>
              <a:rPr lang="en-US" baseline="0" dirty="0" smtClean="0"/>
              <a:t> </a:t>
            </a:r>
            <a:r>
              <a:rPr lang="ru-RU" baseline="0" dirty="0" smtClean="0"/>
              <a:t>или ссылка на внутренний ресурс компании, где находится множество таких файлов 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99E48B-D9A7-42E3-A7A0-D99F187204F6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165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99E48B-D9A7-42E3-A7A0-D99F187204F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165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99E48B-D9A7-42E3-A7A0-D99F187204F6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165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baseline="0" dirty="0" smtClean="0"/>
              <a:t>Человек бизнеса всегда должен владеть всей полнотой информации, пробки, командировки, встречи, все это удаляет современного бизнесмена от привычного офисного прозябания.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Почта давно уже стала обыденностью, все больше смартфонов на рынке, разрешающая способность экранов позволяет читать письма и отвечать на них с достаточно большим комфортом.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99E48B-D9A7-42E3-A7A0-D99F187204F6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165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baseline="0" dirty="0" smtClean="0"/>
              <a:t>Но что делать, когда по почте вам приходит файл на несколько мегабайт в формате </a:t>
            </a:r>
            <a:r>
              <a:rPr lang="en-US" baseline="0" dirty="0" smtClean="0"/>
              <a:t>Microsoft </a:t>
            </a:r>
            <a:r>
              <a:rPr lang="ru-RU" baseline="0" dirty="0" smtClean="0"/>
              <a:t>прожект</a:t>
            </a:r>
            <a:r>
              <a:rPr lang="en-US" baseline="0" dirty="0" smtClean="0"/>
              <a:t> </a:t>
            </a:r>
            <a:r>
              <a:rPr lang="ru-RU" baseline="0" dirty="0" smtClean="0"/>
              <a:t>или ссылка на внутренний ресурс компании, где находится множество таких файлов и вам жизненно необходимо их не просто просмотреть а полноценно обработать.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99E48B-D9A7-42E3-A7A0-D99F187204F6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165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dirty="0" smtClean="0"/>
              <a:t>Синхронизация файлов между лэптопом, стационарным</a:t>
            </a:r>
            <a:r>
              <a:rPr lang="ru-RU" baseline="0" dirty="0" smtClean="0"/>
              <a:t> компьютером, наладонником, т.д. достаточно не удобная и сложная операция, а если документ который вы редактировали на работе и не закрыли, вам нужен прямо сейчас</a:t>
            </a:r>
            <a:r>
              <a:rPr lang="en-US" baseline="0" dirty="0" smtClean="0"/>
              <a:t>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99E48B-D9A7-42E3-A7A0-D99F187204F6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1651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baseline="0" dirty="0" err="1" smtClean="0"/>
              <a:t>Ip</a:t>
            </a:r>
            <a:r>
              <a:rPr lang="en-US" baseline="0" dirty="0" smtClean="0"/>
              <a:t> </a:t>
            </a:r>
            <a:r>
              <a:rPr lang="ru-RU" baseline="0" dirty="0" smtClean="0"/>
              <a:t>телефония стремительно вторгается в повседневную жизнь бизнеса. Один знакомый рассказал мне историю, что когда он был в командировке его 5 летний сын позвонил ему через </a:t>
            </a:r>
            <a:r>
              <a:rPr lang="ru-RU" baseline="0" dirty="0" err="1" smtClean="0"/>
              <a:t>скайп</a:t>
            </a:r>
            <a:r>
              <a:rPr lang="ru-RU" baseline="0" dirty="0" smtClean="0"/>
              <a:t> и предупредил, что сейчас ему будет звонить Мама и жаловаться на него, так вот все, что она скажет не правда.</a:t>
            </a:r>
            <a:endParaRPr lang="en-US" baseline="0" dirty="0" smtClean="0"/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baseline="0" dirty="0" smtClean="0"/>
              <a:t>Как заставить ваш любимый </a:t>
            </a:r>
            <a:r>
              <a:rPr lang="en-US" baseline="0" dirty="0" smtClean="0"/>
              <a:t>IPAD </a:t>
            </a:r>
            <a:r>
              <a:rPr lang="ru-RU" baseline="0" dirty="0" smtClean="0"/>
              <a:t>полноценно работать с </a:t>
            </a:r>
            <a:r>
              <a:rPr lang="en-US" baseline="0" dirty="0" smtClean="0"/>
              <a:t>Windows </a:t>
            </a:r>
            <a:r>
              <a:rPr lang="ru-RU" baseline="0" dirty="0" smtClean="0"/>
              <a:t>форматами</a:t>
            </a:r>
            <a:r>
              <a:rPr lang="en-US" baseline="0" dirty="0" smtClean="0"/>
              <a:t>?</a:t>
            </a: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baseline="0" dirty="0" smtClean="0"/>
              <a:t>А как зайти в </a:t>
            </a:r>
            <a:r>
              <a:rPr lang="en-US" baseline="0" dirty="0" err="1" smtClean="0"/>
              <a:t>Directum</a:t>
            </a:r>
            <a:r>
              <a:rPr lang="en-US" baseline="0" dirty="0" smtClean="0"/>
              <a:t> </a:t>
            </a:r>
            <a:r>
              <a:rPr lang="ru-RU" baseline="0" dirty="0" smtClean="0"/>
              <a:t>и согласовать важный договор</a:t>
            </a:r>
            <a:r>
              <a:rPr lang="en-US" baseline="0" dirty="0" smtClean="0"/>
              <a:t>?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99E48B-D9A7-42E3-A7A0-D99F187204F6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165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dirty="0" smtClean="0"/>
              <a:t>Единственный способ сохранить данные</a:t>
            </a:r>
            <a:r>
              <a:rPr lang="ru-RU" baseline="0" dirty="0" smtClean="0"/>
              <a:t> это распечатать их на бумаге облить серной кислотой вместе с жестким диском на котором они были и затем сжечь, ну это шутка, один из достаточно действенных способов, это не дать им уйти за границы ЦОД. И обеспечивать, там надежный контроль и безопасность периметра, ежедневно проводя резервное копирование и антивирусную проверку.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Вход надежно закрывают </a:t>
            </a:r>
            <a:r>
              <a:rPr lang="en-US" baseline="0" dirty="0" smtClean="0"/>
              <a:t>VPN </a:t>
            </a:r>
            <a:r>
              <a:rPr lang="ru-RU" baseline="0" dirty="0" smtClean="0"/>
              <a:t>концентраторы, авторизация делается на основе 2 факторной аутентификации и так далее, безопасность за счет дизайна, вот наверное основной посыл для современных систем, не надо обеспечивать безопасность, надо изначально безопасно проектировать.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99E48B-D9A7-42E3-A7A0-D99F187204F6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165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dirty="0" smtClean="0"/>
              <a:t>Все прекрасно, вы создали отказоустойчивую виртуальную инфраструктуру, немного экономив</a:t>
            </a:r>
            <a:r>
              <a:rPr lang="ru-RU" baseline="0" dirty="0" smtClean="0"/>
              <a:t> там-сям, задумайтесь и не делайте так никогда, знайте, что ваш уровень надежности равен всегда самуму слабому звену архитектуры, рвется всегда где тонко. Если с физическими серверами все просто, то как будет выглядеть лицо вашей компании когда одним махом опустится весь кластер виртуализации из-за недостаточно резервированного СХД или сети</a:t>
            </a:r>
            <a:r>
              <a:rPr lang="en-US" baseline="0" dirty="0" smtClean="0"/>
              <a:t>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99E48B-D9A7-42E3-A7A0-D99F187204F6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165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>
            <a:off x="315913" y="1365250"/>
            <a:ext cx="84963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lIns="91435" tIns="45718" rIns="91435" bIns="45718"/>
          <a:lstStyle/>
          <a:p>
            <a:pPr>
              <a:defRPr/>
            </a:pPr>
            <a:endParaRPr lang="ru-RU">
              <a:latin typeface="Yota InterFace" pitchFamily="-96" charset="0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2576" y="265114"/>
            <a:ext cx="8524875" cy="225107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2576" y="1416050"/>
            <a:ext cx="8526463" cy="30988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2200"/>
            </a:lvl1pPr>
          </a:lstStyle>
          <a:p>
            <a:pPr>
              <a:defRPr/>
            </a:pPr>
            <a:fld id="{CC24FA76-38D3-4C95-A64E-CDA6EA2BC81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5763F-FF55-4015-A0E8-6686D1412BC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31001" y="404813"/>
            <a:ext cx="2170113" cy="58086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6" y="404813"/>
            <a:ext cx="6359525" cy="58086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56B7A-F6DC-452B-8936-C730597985C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5126" y="381001"/>
            <a:ext cx="84105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997" tIns="46000" rIns="91997" bIns="46000" anchor="ctr" anchorCtr="1"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66713" y="1793876"/>
            <a:ext cx="8407400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4" rIns="91364" bIns="45684" anchorCtr="1"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8" descr="intel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black">
          <a:xfrm>
            <a:off x="7445376" y="444500"/>
            <a:ext cx="149066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51297" y="2129897"/>
            <a:ext cx="7771805" cy="1471083"/>
          </a:xfrm>
        </p:spPr>
        <p:txBody>
          <a:bodyPr anchor="t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222500" y="3886729"/>
            <a:ext cx="6400602" cy="1751542"/>
          </a:xfrm>
        </p:spPr>
        <p:txBody>
          <a:bodyPr anchorCtr="0"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636"/>
            <a:ext cx="7772797" cy="1362604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449"/>
            <a:ext cx="7772797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0024" indent="0">
              <a:buNone/>
              <a:defRPr sz="1300"/>
            </a:lvl2pPr>
            <a:lvl3pPr marL="640047" indent="0">
              <a:buNone/>
              <a:defRPr sz="1100"/>
            </a:lvl3pPr>
            <a:lvl4pPr marL="960071" indent="0">
              <a:buNone/>
              <a:defRPr sz="1000"/>
            </a:lvl4pPr>
            <a:lvl5pPr marL="1280095" indent="0">
              <a:buNone/>
              <a:defRPr sz="1000"/>
            </a:lvl5pPr>
            <a:lvl6pPr marL="1600118" indent="0">
              <a:buNone/>
              <a:defRPr sz="1000"/>
            </a:lvl6pPr>
            <a:lvl7pPr marL="1920141" indent="0">
              <a:buNone/>
              <a:defRPr sz="1000"/>
            </a:lvl7pPr>
            <a:lvl8pPr marL="2240165" indent="0">
              <a:buNone/>
              <a:defRPr sz="1000"/>
            </a:lvl8pPr>
            <a:lvl9pPr marL="256018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399" y="1600729"/>
            <a:ext cx="4066976" cy="452569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26" y="1600729"/>
            <a:ext cx="4066977" cy="452569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99" y="1534583"/>
            <a:ext cx="4040188" cy="640292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0024" indent="0">
              <a:buNone/>
              <a:defRPr sz="1400" b="1"/>
            </a:lvl2pPr>
            <a:lvl3pPr marL="640047" indent="0">
              <a:buNone/>
              <a:defRPr sz="1300" b="1"/>
            </a:lvl3pPr>
            <a:lvl4pPr marL="960071" indent="0">
              <a:buNone/>
              <a:defRPr sz="1100" b="1"/>
            </a:lvl4pPr>
            <a:lvl5pPr marL="1280095" indent="0">
              <a:buNone/>
              <a:defRPr sz="1100" b="1"/>
            </a:lvl5pPr>
            <a:lvl6pPr marL="1600118" indent="0">
              <a:buNone/>
              <a:defRPr sz="1100" b="1"/>
            </a:lvl6pPr>
            <a:lvl7pPr marL="1920141" indent="0">
              <a:buNone/>
              <a:defRPr sz="1100" b="1"/>
            </a:lvl7pPr>
            <a:lvl8pPr marL="2240165" indent="0">
              <a:buNone/>
              <a:defRPr sz="1100" b="1"/>
            </a:lvl8pPr>
            <a:lvl9pPr marL="2560189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399" y="2174876"/>
            <a:ext cx="4040188" cy="3951553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422" y="1534583"/>
            <a:ext cx="4041180" cy="640292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0024" indent="0">
              <a:buNone/>
              <a:defRPr sz="1400" b="1"/>
            </a:lvl2pPr>
            <a:lvl3pPr marL="640047" indent="0">
              <a:buNone/>
              <a:defRPr sz="1300" b="1"/>
            </a:lvl3pPr>
            <a:lvl4pPr marL="960071" indent="0">
              <a:buNone/>
              <a:defRPr sz="1100" b="1"/>
            </a:lvl4pPr>
            <a:lvl5pPr marL="1280095" indent="0">
              <a:buNone/>
              <a:defRPr sz="1100" b="1"/>
            </a:lvl5pPr>
            <a:lvl6pPr marL="1600118" indent="0">
              <a:buNone/>
              <a:defRPr sz="1100" b="1"/>
            </a:lvl6pPr>
            <a:lvl7pPr marL="1920141" indent="0">
              <a:buNone/>
              <a:defRPr sz="1100" b="1"/>
            </a:lvl7pPr>
            <a:lvl8pPr marL="2240165" indent="0">
              <a:buNone/>
              <a:defRPr sz="1100" b="1"/>
            </a:lvl8pPr>
            <a:lvl9pPr marL="2560189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422" y="2174876"/>
            <a:ext cx="4041180" cy="3951553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00" y="272521"/>
            <a:ext cx="3008313" cy="1162844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72522"/>
            <a:ext cx="5111750" cy="5853907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00" y="1435366"/>
            <a:ext cx="3008313" cy="4691063"/>
          </a:xfrm>
        </p:spPr>
        <p:txBody>
          <a:bodyPr/>
          <a:lstStyle>
            <a:lvl1pPr marL="0" indent="0">
              <a:buNone/>
              <a:defRPr sz="1000"/>
            </a:lvl1pPr>
            <a:lvl2pPr marL="320024" indent="0">
              <a:buNone/>
              <a:defRPr sz="800"/>
            </a:lvl2pPr>
            <a:lvl3pPr marL="640047" indent="0">
              <a:buNone/>
              <a:defRPr sz="700"/>
            </a:lvl3pPr>
            <a:lvl4pPr marL="960071" indent="0">
              <a:buNone/>
              <a:defRPr sz="600"/>
            </a:lvl4pPr>
            <a:lvl5pPr marL="1280095" indent="0">
              <a:buNone/>
              <a:defRPr sz="600"/>
            </a:lvl5pPr>
            <a:lvl6pPr marL="1600118" indent="0">
              <a:buNone/>
              <a:defRPr sz="600"/>
            </a:lvl6pPr>
            <a:lvl7pPr marL="1920141" indent="0">
              <a:buNone/>
              <a:defRPr sz="600"/>
            </a:lvl7pPr>
            <a:lvl8pPr marL="2240165" indent="0">
              <a:buNone/>
              <a:defRPr sz="600"/>
            </a:lvl8pPr>
            <a:lvl9pPr marL="2560189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YOTA_HI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1" y="266701"/>
            <a:ext cx="40481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Номер слайда 5"/>
          <p:cNvSpPr txBox="1">
            <a:spLocks/>
          </p:cNvSpPr>
          <p:nvPr userDrawn="1"/>
        </p:nvSpPr>
        <p:spPr bwMode="auto">
          <a:xfrm>
            <a:off x="7077208" y="560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Yota InterFace" pitchFamily="-96" charset="0"/>
                <a:ea typeface="+mn-ea"/>
                <a:cs typeface="+mn-cs"/>
              </a:defRPr>
            </a:lvl1pPr>
            <a:lvl2pPr marL="457177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Yota InterFace" pitchFamily="2" charset="0"/>
                <a:ea typeface="+mn-ea"/>
                <a:cs typeface="+mn-cs"/>
              </a:defRPr>
            </a:lvl2pPr>
            <a:lvl3pPr marL="91435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Yota InterFace" pitchFamily="2" charset="0"/>
                <a:ea typeface="+mn-ea"/>
                <a:cs typeface="+mn-cs"/>
              </a:defRPr>
            </a:lvl3pPr>
            <a:lvl4pPr marL="13715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Yota InterFace" pitchFamily="2" charset="0"/>
                <a:ea typeface="+mn-ea"/>
                <a:cs typeface="+mn-cs"/>
              </a:defRPr>
            </a:lvl4pPr>
            <a:lvl5pPr marL="182870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Yota InterFace" pitchFamily="2" charset="0"/>
                <a:ea typeface="+mn-ea"/>
                <a:cs typeface="+mn-cs"/>
              </a:defRPr>
            </a:lvl5pPr>
            <a:lvl6pPr marL="2285883" algn="l" defTabSz="914353" rtl="0" eaLnBrk="1" latinLnBrk="0" hangingPunct="1">
              <a:defRPr kern="1200">
                <a:solidFill>
                  <a:schemeClr val="tx1"/>
                </a:solidFill>
                <a:latin typeface="Yota InterFace" pitchFamily="2" charset="0"/>
                <a:ea typeface="+mn-ea"/>
                <a:cs typeface="+mn-cs"/>
              </a:defRPr>
            </a:lvl6pPr>
            <a:lvl7pPr marL="2743060" algn="l" defTabSz="914353" rtl="0" eaLnBrk="1" latinLnBrk="0" hangingPunct="1">
              <a:defRPr kern="1200">
                <a:solidFill>
                  <a:schemeClr val="tx1"/>
                </a:solidFill>
                <a:latin typeface="Yota InterFace" pitchFamily="2" charset="0"/>
                <a:ea typeface="+mn-ea"/>
                <a:cs typeface="+mn-cs"/>
              </a:defRPr>
            </a:lvl7pPr>
            <a:lvl8pPr marL="3200236" algn="l" defTabSz="914353" rtl="0" eaLnBrk="1" latinLnBrk="0" hangingPunct="1">
              <a:defRPr kern="1200">
                <a:solidFill>
                  <a:schemeClr val="tx1"/>
                </a:solidFill>
                <a:latin typeface="Yota InterFace" pitchFamily="2" charset="0"/>
                <a:ea typeface="+mn-ea"/>
                <a:cs typeface="+mn-cs"/>
              </a:defRPr>
            </a:lvl8pPr>
            <a:lvl9pPr marL="3657413" algn="l" defTabSz="914353" rtl="0" eaLnBrk="1" latinLnBrk="0" hangingPunct="1">
              <a:defRPr kern="1200">
                <a:solidFill>
                  <a:schemeClr val="tx1"/>
                </a:solidFill>
                <a:latin typeface="Yota InterFace" pitchFamily="2" charset="0"/>
                <a:ea typeface="+mn-ea"/>
                <a:cs typeface="+mn-cs"/>
              </a:defRPr>
            </a:lvl9pPr>
          </a:lstStyle>
          <a:p>
            <a:fld id="{84E83D24-C131-411D-BF7B-43B33A65F8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92" y="4800865"/>
            <a:ext cx="5486797" cy="566208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92" y="612511"/>
            <a:ext cx="5486797" cy="4115593"/>
          </a:xfrm>
        </p:spPr>
        <p:txBody>
          <a:bodyPr/>
          <a:lstStyle>
            <a:lvl1pPr marL="0" indent="0">
              <a:buNone/>
              <a:defRPr sz="2200"/>
            </a:lvl1pPr>
            <a:lvl2pPr marL="320024" indent="0">
              <a:buNone/>
              <a:defRPr sz="2000"/>
            </a:lvl2pPr>
            <a:lvl3pPr marL="640047" indent="0">
              <a:buNone/>
              <a:defRPr sz="1700"/>
            </a:lvl3pPr>
            <a:lvl4pPr marL="960071" indent="0">
              <a:buNone/>
              <a:defRPr sz="1400"/>
            </a:lvl4pPr>
            <a:lvl5pPr marL="1280095" indent="0">
              <a:buNone/>
              <a:defRPr sz="1400"/>
            </a:lvl5pPr>
            <a:lvl6pPr marL="1600118" indent="0">
              <a:buNone/>
              <a:defRPr sz="1400"/>
            </a:lvl6pPr>
            <a:lvl7pPr marL="1920141" indent="0">
              <a:buNone/>
              <a:defRPr sz="1400"/>
            </a:lvl7pPr>
            <a:lvl8pPr marL="2240165" indent="0">
              <a:buNone/>
              <a:defRPr sz="1400"/>
            </a:lvl8pPr>
            <a:lvl9pPr marL="2560189" indent="0">
              <a:buNone/>
              <a:defRPr sz="14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92" y="5367074"/>
            <a:ext cx="5486797" cy="805656"/>
          </a:xfrm>
        </p:spPr>
        <p:txBody>
          <a:bodyPr/>
          <a:lstStyle>
            <a:lvl1pPr marL="0" indent="0">
              <a:buNone/>
              <a:defRPr sz="1000"/>
            </a:lvl1pPr>
            <a:lvl2pPr marL="320024" indent="0">
              <a:buNone/>
              <a:defRPr sz="800"/>
            </a:lvl2pPr>
            <a:lvl3pPr marL="640047" indent="0">
              <a:buNone/>
              <a:defRPr sz="700"/>
            </a:lvl3pPr>
            <a:lvl4pPr marL="960071" indent="0">
              <a:buNone/>
              <a:defRPr sz="600"/>
            </a:lvl4pPr>
            <a:lvl5pPr marL="1280095" indent="0">
              <a:buNone/>
              <a:defRPr sz="600"/>
            </a:lvl5pPr>
            <a:lvl6pPr marL="1600118" indent="0">
              <a:buNone/>
              <a:defRPr sz="600"/>
            </a:lvl6pPr>
            <a:lvl7pPr marL="1920141" indent="0">
              <a:buNone/>
              <a:defRPr sz="600"/>
            </a:lvl7pPr>
            <a:lvl8pPr marL="2240165" indent="0">
              <a:buNone/>
              <a:defRPr sz="600"/>
            </a:lvl8pPr>
            <a:lvl9pPr marL="2560189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797" y="275168"/>
            <a:ext cx="2056805" cy="58512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399" y="275168"/>
            <a:ext cx="6077148" cy="585126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00" y="275167"/>
            <a:ext cx="8229203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399" y="1600729"/>
            <a:ext cx="4066976" cy="45256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26" y="1600729"/>
            <a:ext cx="4066977" cy="45256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7" indent="0">
              <a:buNone/>
              <a:defRPr sz="1800"/>
            </a:lvl2pPr>
            <a:lvl3pPr marL="914353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3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BFD14-B7AC-43E1-A470-A854E176E1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9076" y="1460501"/>
            <a:ext cx="426402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5501" y="1460501"/>
            <a:ext cx="4265613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400B8-222C-42AE-B0D1-66EB61017A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DE420-CFD7-4F0E-A378-AAA43FC654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60A08-7AEC-4F0A-A4E3-780AF7B7559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32CD3-1661-4A19-8B8C-FCC85AC4E06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3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3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BAE8F-5B95-4498-963A-A243369498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3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3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3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3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985EC-4836-49B4-8C2A-32E22BCD33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404813"/>
            <a:ext cx="8097838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9076" y="1460501"/>
            <a:ext cx="8682038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Yota InterFace" pitchFamily="-96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Yota InterFace" pitchFamily="-96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24851" y="804863"/>
            <a:ext cx="5857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r">
              <a:defRPr sz="2400">
                <a:solidFill>
                  <a:schemeClr val="accent2"/>
                </a:solidFill>
                <a:latin typeface="Yota InterFace" pitchFamily="-96" charset="0"/>
              </a:defRPr>
            </a:lvl1pPr>
          </a:lstStyle>
          <a:p>
            <a:pPr>
              <a:defRPr/>
            </a:pPr>
            <a:fld id="{921CD16A-EE53-4221-B131-CF4A529F51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315913" y="1365250"/>
            <a:ext cx="84963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lIns="91435" tIns="45718" rIns="91435" bIns="45718"/>
          <a:lstStyle/>
          <a:p>
            <a:pPr>
              <a:defRPr/>
            </a:pPr>
            <a:endParaRPr lang="ru-RU">
              <a:latin typeface="Yota InterFace" pitchFamily="-9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4" r:id="rId1"/>
    <p:sldLayoutId id="2147484225" r:id="rId2"/>
    <p:sldLayoutId id="2147484204" r:id="rId3"/>
    <p:sldLayoutId id="2147484205" r:id="rId4"/>
    <p:sldLayoutId id="2147484206" r:id="rId5"/>
    <p:sldLayoutId id="2147484207" r:id="rId6"/>
    <p:sldLayoutId id="2147484208" r:id="rId7"/>
    <p:sldLayoutId id="2147484209" r:id="rId8"/>
    <p:sldLayoutId id="2147484210" r:id="rId9"/>
    <p:sldLayoutId id="2147484211" r:id="rId10"/>
    <p:sldLayoutId id="2147484212" r:id="rId11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Yota InterFace" pitchFamily="-96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Yota InterFace" pitchFamily="-96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Yota InterFace" pitchFamily="-96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Yota InterFace" pitchFamily="-96" charset="0"/>
        </a:defRPr>
      </a:lvl5pPr>
      <a:lvl6pPr marL="457177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Yota InterFace" pitchFamily="-96" charset="0"/>
        </a:defRPr>
      </a:lvl6pPr>
      <a:lvl7pPr marL="914353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Yota InterFace" pitchFamily="-96" charset="0"/>
        </a:defRPr>
      </a:lvl7pPr>
      <a:lvl8pPr marL="137153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Yota InterFace" pitchFamily="-96" charset="0"/>
        </a:defRPr>
      </a:lvl8pPr>
      <a:lvl9pPr marL="1828706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Yota InterFace" pitchFamily="-96" charset="0"/>
        </a:defRPr>
      </a:lvl9pPr>
    </p:titleStyle>
    <p:bodyStyle>
      <a:lvl1pPr marL="269861" indent="-269861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hlink"/>
        </a:buClr>
        <a:buSzPct val="80000"/>
        <a:buChar char="•"/>
        <a:defRPr sz="3200">
          <a:solidFill>
            <a:schemeClr val="hlink"/>
          </a:solidFill>
          <a:latin typeface="+mn-lt"/>
          <a:ea typeface="+mn-ea"/>
          <a:cs typeface="+mn-cs"/>
        </a:defRPr>
      </a:lvl1pPr>
      <a:lvl2pPr marL="809584" indent="-273036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hlink"/>
        </a:buClr>
        <a:buSzPct val="80000"/>
        <a:buChar char="•"/>
        <a:defRPr sz="2800">
          <a:solidFill>
            <a:schemeClr val="hlink"/>
          </a:solidFill>
          <a:latin typeface="+mn-lt"/>
        </a:defRPr>
      </a:lvl2pPr>
      <a:lvl3pPr marL="1230250" indent="-228588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hlink"/>
        </a:buClr>
        <a:buSzPct val="80000"/>
        <a:buChar char="•"/>
        <a:defRPr sz="2400">
          <a:solidFill>
            <a:schemeClr val="hlink"/>
          </a:solidFill>
          <a:latin typeface="+mn-lt"/>
        </a:defRPr>
      </a:lvl3pPr>
      <a:lvl4pPr marL="1638216" indent="-228588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hlink"/>
        </a:buClr>
        <a:buSzPct val="80000"/>
        <a:buChar char="•"/>
        <a:defRPr sz="2000">
          <a:solidFill>
            <a:schemeClr val="hlink"/>
          </a:solidFill>
          <a:latin typeface="+mn-lt"/>
        </a:defRPr>
      </a:lvl4pPr>
      <a:lvl5pPr marL="2057295" indent="-228588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hlink"/>
        </a:buClr>
        <a:buSzPct val="80000"/>
        <a:buChar char="•"/>
        <a:defRPr sz="2000">
          <a:solidFill>
            <a:schemeClr val="hlink"/>
          </a:solidFill>
          <a:latin typeface="+mn-lt"/>
        </a:defRPr>
      </a:lvl5pPr>
      <a:lvl6pPr marL="2514471" indent="-228588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hlink"/>
        </a:buClr>
        <a:buSzPct val="80000"/>
        <a:buChar char="•"/>
        <a:defRPr>
          <a:solidFill>
            <a:schemeClr val="hlink"/>
          </a:solidFill>
          <a:latin typeface="+mn-lt"/>
        </a:defRPr>
      </a:lvl6pPr>
      <a:lvl7pPr marL="2971648" indent="-228588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hlink"/>
        </a:buClr>
        <a:buSzPct val="80000"/>
        <a:buChar char="•"/>
        <a:defRPr>
          <a:solidFill>
            <a:schemeClr val="hlink"/>
          </a:solidFill>
          <a:latin typeface="+mn-lt"/>
        </a:defRPr>
      </a:lvl7pPr>
      <a:lvl8pPr marL="3428825" indent="-228588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hlink"/>
        </a:buClr>
        <a:buSzPct val="80000"/>
        <a:buChar char="•"/>
        <a:defRPr>
          <a:solidFill>
            <a:schemeClr val="hlink"/>
          </a:solidFill>
          <a:latin typeface="+mn-lt"/>
        </a:defRPr>
      </a:lvl8pPr>
      <a:lvl9pPr marL="3886001" indent="-228588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hlink"/>
        </a:buClr>
        <a:buSzPct val="80000"/>
        <a:buChar char="•"/>
        <a:defRPr>
          <a:solidFill>
            <a:schemeClr val="hlink"/>
          </a:solidFill>
          <a:latin typeface="+mn-lt"/>
        </a:defRPr>
      </a:lvl9pPr>
    </p:bodyStyle>
    <p:otherStyle>
      <a:defPPr>
        <a:defRPr lang="ru-RU"/>
      </a:defPPr>
      <a:lvl1pPr marL="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65126" y="381001"/>
            <a:ext cx="84105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997" tIns="46000" rIns="91997" bIns="46000" anchor="ctr" anchorCtr="1"/>
          <a:lstStyle/>
          <a:p>
            <a:pPr algn="ctr" defTabSz="914512">
              <a:lnSpc>
                <a:spcPct val="90000"/>
              </a:lnSpc>
              <a:defRPr/>
            </a:pPr>
            <a:endParaRPr lang="en-US" sz="31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66713" y="1793876"/>
            <a:ext cx="8407400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4" rIns="91364" bIns="45684" anchorCtr="1"/>
          <a:lstStyle/>
          <a:p>
            <a:pPr marL="225573" indent="-225573" defTabSz="914512">
              <a:lnSpc>
                <a:spcPct val="95000"/>
              </a:lnSpc>
              <a:spcBef>
                <a:spcPct val="30000"/>
              </a:spcBef>
              <a:buClr>
                <a:srgbClr val="FFFFFF"/>
              </a:buClr>
              <a:buFont typeface="Wingdings" pitchFamily="2" charset="2"/>
              <a:buChar char=""/>
              <a:defRPr/>
            </a:pPr>
            <a:endParaRPr lang="en-US" sz="22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2054" name="Picture 8" descr="intel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black">
          <a:xfrm>
            <a:off x="8335964" y="6089650"/>
            <a:ext cx="6365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4226" r:id="rId1"/>
    <p:sldLayoutId id="2147484213" r:id="rId2"/>
    <p:sldLayoutId id="2147484214" r:id="rId3"/>
    <p:sldLayoutId id="2147484215" r:id="rId4"/>
    <p:sldLayoutId id="2147484216" r:id="rId5"/>
    <p:sldLayoutId id="2147484217" r:id="rId6"/>
    <p:sldLayoutId id="2147484218" r:id="rId7"/>
    <p:sldLayoutId id="2147484219" r:id="rId8"/>
    <p:sldLayoutId id="2147484220" r:id="rId9"/>
    <p:sldLayoutId id="2147484221" r:id="rId10"/>
    <p:sldLayoutId id="2147484222" r:id="rId11"/>
    <p:sldLayoutId id="2147484223" r:id="rId1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pitchFamily="34" charset="0"/>
        </a:defRPr>
      </a:lvl5pPr>
      <a:lvl6pPr marL="320024" algn="ctr" defTabSz="914512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pitchFamily="34" charset="0"/>
        </a:defRPr>
      </a:lvl6pPr>
      <a:lvl7pPr marL="640047" algn="ctr" defTabSz="914512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pitchFamily="34" charset="0"/>
        </a:defRPr>
      </a:lvl7pPr>
      <a:lvl8pPr marL="960071" algn="ctr" defTabSz="914512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pitchFamily="34" charset="0"/>
        </a:defRPr>
      </a:lvl8pPr>
      <a:lvl9pPr marL="1280095" algn="ctr" defTabSz="914512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pitchFamily="34" charset="0"/>
        </a:defRPr>
      </a:lvl9pPr>
    </p:titleStyle>
    <p:bodyStyle>
      <a:lvl1pPr marL="225413" indent="-225413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Wingdings" pitchFamily="2" charset="2"/>
        <a:buChar char=""/>
        <a:defRPr sz="2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569884" indent="-225413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914353" indent="-225413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17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381054" indent="-2381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+mn-cs"/>
        </a:defRPr>
      </a:lvl4pPr>
      <a:lvl5pPr marL="1725525" indent="-2285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+mn-cs"/>
        </a:defRPr>
      </a:lvl5pPr>
      <a:lvl6pPr marL="2046818" indent="-230017" algn="l" defTabSz="914512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+mn-cs"/>
        </a:defRPr>
      </a:lvl6pPr>
      <a:lvl7pPr marL="2366842" indent="-230017" algn="l" defTabSz="914512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+mn-cs"/>
        </a:defRPr>
      </a:lvl7pPr>
      <a:lvl8pPr marL="2686866" indent="-230017" algn="l" defTabSz="914512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+mn-cs"/>
        </a:defRPr>
      </a:lvl8pPr>
      <a:lvl9pPr marL="3006889" indent="-230017" algn="l" defTabSz="914512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+mn-cs"/>
        </a:defRPr>
      </a:lvl9pPr>
    </p:bodyStyle>
    <p:otherStyle>
      <a:defPPr>
        <a:defRPr lang="en-US"/>
      </a:defPPr>
      <a:lvl1pPr marL="0" algn="l" defTabSz="64004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0024" algn="l" defTabSz="64004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47" algn="l" defTabSz="64004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0071" algn="l" defTabSz="64004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095" algn="l" defTabSz="64004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118" algn="l" defTabSz="64004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141" algn="l" defTabSz="64004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0165" algn="l" defTabSz="64004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189" algn="l" defTabSz="64004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8314" y="2060848"/>
            <a:ext cx="8666195" cy="1776417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4000" dirty="0">
                <a:solidFill>
                  <a:schemeClr val="bg1"/>
                </a:solidFill>
              </a:rPr>
              <a:t>Практический опыт использования виртуализации для бизнес </a:t>
            </a:r>
            <a:r>
              <a:rPr lang="ru-RU" sz="4000" dirty="0" smtClean="0">
                <a:solidFill>
                  <a:schemeClr val="bg1"/>
                </a:solidFill>
              </a:rPr>
              <a:t>пользователя</a:t>
            </a:r>
            <a:r>
              <a:rPr lang="en-US" sz="4000" dirty="0" smtClean="0">
                <a:solidFill>
                  <a:schemeClr val="bg1"/>
                </a:solidFill>
              </a:rPr>
              <a:t>.</a:t>
            </a:r>
            <a:endParaRPr lang="en-US" sz="4800" dirty="0" smtClean="0">
              <a:solidFill>
                <a:schemeClr val="bg1"/>
              </a:solidFill>
            </a:endParaRPr>
          </a:p>
          <a:p>
            <a:endParaRPr lang="en-US" sz="5400" dirty="0" smtClean="0">
              <a:solidFill>
                <a:schemeClr val="bg1"/>
              </a:solidFill>
            </a:endParaRPr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pPr eaLnBrk="1" hangingPunct="1"/>
            <a:endParaRPr lang="en-US" sz="3200" dirty="0" smtClean="0"/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228600" y="2438401"/>
            <a:ext cx="270033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/>
          <a:lstStyle/>
          <a:p>
            <a:pPr>
              <a:lnSpc>
                <a:spcPct val="60000"/>
              </a:lnSpc>
              <a:spcBef>
                <a:spcPct val="25000"/>
              </a:spcBef>
              <a:buClr>
                <a:schemeClr val="hlink"/>
              </a:buClr>
              <a:buSzPct val="80000"/>
            </a:pPr>
            <a:endParaRPr lang="en-US" sz="50000" b="1" dirty="0">
              <a:solidFill>
                <a:schemeClr val="accent1"/>
              </a:solidFill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219075" y="404813"/>
            <a:ext cx="8097838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>
              <a:lnSpc>
                <a:spcPct val="90000"/>
              </a:lnSpc>
            </a:pP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636170"/>
            <a:ext cx="32861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311" y="5016793"/>
            <a:ext cx="18573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4254" y="3933056"/>
            <a:ext cx="272256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3300" y="4130837"/>
            <a:ext cx="17907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387230" y="5969792"/>
            <a:ext cx="4475800" cy="888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SzPct val="80000"/>
              <a:buFontTx/>
              <a:buNone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809584" indent="-273036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SzPct val="80000"/>
              <a:buChar char="•"/>
              <a:defRPr sz="2800">
                <a:solidFill>
                  <a:schemeClr val="hlink"/>
                </a:solidFill>
                <a:latin typeface="+mn-lt"/>
              </a:defRPr>
            </a:lvl2pPr>
            <a:lvl3pPr marL="1230250" indent="-228588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SzPct val="80000"/>
              <a:buChar char="•"/>
              <a:defRPr sz="2400">
                <a:solidFill>
                  <a:schemeClr val="hlink"/>
                </a:solidFill>
                <a:latin typeface="+mn-lt"/>
              </a:defRPr>
            </a:lvl3pPr>
            <a:lvl4pPr marL="1638216" indent="-228588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SzPct val="80000"/>
              <a:buChar char="•"/>
              <a:defRPr sz="2000">
                <a:solidFill>
                  <a:schemeClr val="hlink"/>
                </a:solidFill>
                <a:latin typeface="+mn-lt"/>
              </a:defRPr>
            </a:lvl4pPr>
            <a:lvl5pPr marL="2057295" indent="-228588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SzPct val="80000"/>
              <a:buChar char="•"/>
              <a:defRPr sz="2000">
                <a:solidFill>
                  <a:schemeClr val="hlink"/>
                </a:solidFill>
                <a:latin typeface="+mn-lt"/>
              </a:defRPr>
            </a:lvl5pPr>
            <a:lvl6pPr marL="2514471" indent="-228588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SzPct val="80000"/>
              <a:buChar char="•"/>
              <a:defRPr>
                <a:solidFill>
                  <a:schemeClr val="hlink"/>
                </a:solidFill>
                <a:latin typeface="+mn-lt"/>
              </a:defRPr>
            </a:lvl6pPr>
            <a:lvl7pPr marL="2971648" indent="-228588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SzPct val="80000"/>
              <a:buChar char="•"/>
              <a:defRPr>
                <a:solidFill>
                  <a:schemeClr val="hlink"/>
                </a:solidFill>
                <a:latin typeface="+mn-lt"/>
              </a:defRPr>
            </a:lvl7pPr>
            <a:lvl8pPr marL="3428825" indent="-228588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SzPct val="80000"/>
              <a:buChar char="•"/>
              <a:defRPr>
                <a:solidFill>
                  <a:schemeClr val="hlink"/>
                </a:solidFill>
                <a:latin typeface="+mn-lt"/>
              </a:defRPr>
            </a:lvl8pPr>
            <a:lvl9pPr marL="3886001" indent="-228588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SzPct val="80000"/>
              <a:buChar char="•"/>
              <a:defRPr>
                <a:solidFill>
                  <a:schemeClr val="hlink"/>
                </a:solidFill>
                <a:latin typeface="+mn-lt"/>
              </a:defRPr>
            </a:lvl9pPr>
          </a:lstStyle>
          <a:p>
            <a:pPr algn="r">
              <a:spcBef>
                <a:spcPct val="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Станислав</a:t>
            </a:r>
          </a:p>
          <a:p>
            <a:pPr algn="r">
              <a:spcBef>
                <a:spcPct val="0"/>
              </a:spcBef>
            </a:pPr>
            <a:r>
              <a:rPr lang="ru-RU" sz="2400" dirty="0">
                <a:solidFill>
                  <a:schemeClr val="bg1"/>
                </a:solidFill>
              </a:rPr>
              <a:t>р</a:t>
            </a:r>
            <a:r>
              <a:rPr lang="ru-RU" sz="2400" dirty="0" smtClean="0">
                <a:solidFill>
                  <a:schemeClr val="bg1"/>
                </a:solidFill>
              </a:rPr>
              <a:t>уководитель отдела ЦОД </a:t>
            </a:r>
            <a:r>
              <a:rPr lang="en-US" sz="3200" dirty="0" smtClean="0">
                <a:solidFill>
                  <a:schemeClr val="bg1"/>
                </a:solidFill>
              </a:rPr>
              <a:t>Yota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endParaRPr lang="en-US" sz="5400" dirty="0" smtClean="0">
              <a:solidFill>
                <a:schemeClr val="bg1"/>
              </a:solidFill>
            </a:endParaRPr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pPr eaLnBrk="1" hangingPunct="1"/>
            <a:endParaRPr lang="en-US" sz="32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062018" y="781956"/>
            <a:ext cx="58010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>5-я </a:t>
            </a:r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>международная конференция «ЦОД-2010»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162" y="260648"/>
            <a:ext cx="8097838" cy="868362"/>
          </a:xfrm>
        </p:spPr>
        <p:txBody>
          <a:bodyPr/>
          <a:lstStyle/>
          <a:p>
            <a:pPr marL="0" indent="0" algn="r"/>
            <a:r>
              <a:rPr lang="ru-RU" sz="3200" dirty="0">
                <a:solidFill>
                  <a:schemeClr val="bg1"/>
                </a:solidFill>
              </a:rPr>
              <a:t>Независимость = виртуализация?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981" y="2996952"/>
            <a:ext cx="8682038" cy="1368152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>
                <a:solidFill>
                  <a:schemeClr val="bg1"/>
                </a:solidFill>
              </a:rPr>
              <a:t>Так ли это экономически выгодно</a:t>
            </a:r>
            <a:r>
              <a:rPr lang="en-US" sz="4400" dirty="0">
                <a:solidFill>
                  <a:schemeClr val="bg1"/>
                </a:solidFill>
              </a:rPr>
              <a:t>?</a:t>
            </a:r>
            <a:endParaRPr lang="ru-RU" sz="4400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6173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162" y="260648"/>
            <a:ext cx="8097838" cy="868362"/>
          </a:xfrm>
        </p:spPr>
        <p:txBody>
          <a:bodyPr/>
          <a:lstStyle/>
          <a:p>
            <a:pPr marL="0" indent="0" algn="r"/>
            <a:r>
              <a:rPr lang="ru-RU" sz="3200" dirty="0">
                <a:solidFill>
                  <a:schemeClr val="bg1"/>
                </a:solidFill>
              </a:rPr>
              <a:t>Независимость = виртуализация?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996952"/>
            <a:ext cx="9144000" cy="2520280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Тенденции мировых производителей ухода в виртуализацию, мода или необходимость</a:t>
            </a:r>
            <a:r>
              <a:rPr lang="en-US" sz="4400" dirty="0">
                <a:solidFill>
                  <a:schemeClr val="bg1"/>
                </a:solidFill>
              </a:rPr>
              <a:t>?</a:t>
            </a:r>
            <a:endParaRPr lang="ru-RU" sz="4400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00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68561" y="2780928"/>
            <a:ext cx="7010252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indent="0" algn="ctr">
              <a:buNone/>
            </a:pPr>
            <a:r>
              <a:rPr lang="en-US" sz="9600" b="1" dirty="0">
                <a:solidFill>
                  <a:schemeClr val="bg1"/>
                </a:solidFill>
                <a:latin typeface="Segoe Print" pitchFamily="2" charset="0"/>
              </a:rPr>
              <a:t>Let’s</a:t>
            </a:r>
            <a:r>
              <a:rPr lang="ru-RU" sz="9600" b="1" dirty="0" smtClean="0">
                <a:solidFill>
                  <a:schemeClr val="bg1"/>
                </a:solidFill>
                <a:latin typeface="Segoe Print" pitchFamily="2" charset="0"/>
              </a:rPr>
              <a:t> </a:t>
            </a:r>
            <a:r>
              <a:rPr lang="ru-RU" sz="9600" b="1" dirty="0" err="1">
                <a:solidFill>
                  <a:schemeClr val="bg1"/>
                </a:solidFill>
                <a:latin typeface="Segoe Print" pitchFamily="2" charset="0"/>
              </a:rPr>
              <a:t>Demo</a:t>
            </a:r>
            <a:endParaRPr lang="ru-RU" sz="9600" b="1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166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7347" y="2780928"/>
            <a:ext cx="7452681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Segoe Print" pitchFamily="2" charset="0"/>
              </a:rPr>
              <a:t>Let’s </a:t>
            </a:r>
            <a:r>
              <a:rPr lang="en-US" sz="9600" b="1" dirty="0" smtClean="0">
                <a:solidFill>
                  <a:schemeClr val="bg1"/>
                </a:solidFill>
                <a:latin typeface="Segoe Print" pitchFamily="2" charset="0"/>
              </a:rPr>
              <a:t>mobile</a:t>
            </a:r>
            <a:endParaRPr lang="ru-RU" sz="9600" b="1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31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2780928"/>
            <a:ext cx="6284093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Segoe Print" pitchFamily="2" charset="0"/>
              </a:rPr>
              <a:t>Let’s Yota</a:t>
            </a:r>
            <a:endParaRPr lang="ru-RU" sz="9600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13525"/>
            <a:ext cx="2589194" cy="253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242" y="4113525"/>
            <a:ext cx="1321428" cy="1312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481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162" y="260648"/>
            <a:ext cx="8097838" cy="868362"/>
          </a:xfrm>
        </p:spPr>
        <p:txBody>
          <a:bodyPr/>
          <a:lstStyle/>
          <a:p>
            <a:pPr marL="0" indent="0" algn="r"/>
            <a:r>
              <a:rPr lang="ru-RU" sz="3200" dirty="0" smtClean="0">
                <a:solidFill>
                  <a:schemeClr val="bg1"/>
                </a:solidFill>
              </a:rPr>
              <a:t>Наша миссия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981" y="1484784"/>
            <a:ext cx="8682038" cy="511256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У перевернутого человечка — логотипа компании — есть имя: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Нуф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. Это английское слово </a:t>
            </a:r>
            <a:r>
              <a:rPr lang="ru-RU" sz="4000" dirty="0" err="1">
                <a:solidFill>
                  <a:schemeClr val="bg1">
                    <a:lumMod val="95000"/>
                  </a:schemeClr>
                </a:solidFill>
              </a:rPr>
              <a:t>fun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(веселье, забава), прочитанное задом наперед.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Нуф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символизирует переворот, который несет </a:t>
            </a:r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Yota,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 способах коммуникации и развлечения. Наша миссия — быть ведущим разработчиком и поставщиком инновационных мобильных сервисов, которые хотя бы на йоту изменят представления и опыт людей в области общения, развлечений и потребления информации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775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162" y="260648"/>
            <a:ext cx="8097838" cy="868362"/>
          </a:xfrm>
        </p:spPr>
        <p:txBody>
          <a:bodyPr/>
          <a:lstStyle/>
          <a:p>
            <a:pPr algn="r"/>
            <a:r>
              <a:rPr lang="ru-RU" sz="3200" dirty="0" smtClean="0">
                <a:solidFill>
                  <a:schemeClr val="bg1"/>
                </a:solidFill>
              </a:rPr>
              <a:t>Вопросы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dirty="0">
                <a:solidFill>
                  <a:schemeClr val="bg1"/>
                </a:solidFill>
              </a:rPr>
              <a:t>Быть всегда онлайн</a:t>
            </a:r>
            <a:r>
              <a:rPr lang="en-US" sz="4800" dirty="0" smtClean="0">
                <a:solidFill>
                  <a:schemeClr val="bg1"/>
                </a:solidFill>
              </a:rPr>
              <a:t>?</a:t>
            </a:r>
            <a:endParaRPr lang="ru-RU" sz="4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4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800" dirty="0">
                <a:solidFill>
                  <a:schemeClr val="bg1"/>
                </a:solidFill>
              </a:rPr>
              <a:t>Независимость = виртуализация</a:t>
            </a:r>
            <a:r>
              <a:rPr lang="ru-RU" sz="4800" dirty="0" smtClean="0">
                <a:solidFill>
                  <a:schemeClr val="bg1"/>
                </a:solidFill>
              </a:rPr>
              <a:t>?</a:t>
            </a:r>
          </a:p>
          <a:p>
            <a:pPr marL="0" indent="0">
              <a:buNone/>
            </a:pPr>
            <a:endParaRPr lang="ru-RU" sz="4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7200" dirty="0" err="1">
                <a:solidFill>
                  <a:schemeClr val="bg1"/>
                </a:solidFill>
              </a:rPr>
              <a:t>Live</a:t>
            </a:r>
            <a:r>
              <a:rPr lang="ru-RU" sz="7200" dirty="0">
                <a:solidFill>
                  <a:schemeClr val="bg1"/>
                </a:solidFill>
              </a:rPr>
              <a:t> </a:t>
            </a:r>
            <a:r>
              <a:rPr lang="ru-RU" sz="7200" dirty="0" err="1">
                <a:solidFill>
                  <a:schemeClr val="bg1"/>
                </a:solidFill>
              </a:rPr>
              <a:t>Demo</a:t>
            </a:r>
            <a:endParaRPr lang="ru-RU" sz="7200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2204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162" y="260648"/>
            <a:ext cx="8097838" cy="868362"/>
          </a:xfrm>
        </p:spPr>
        <p:txBody>
          <a:bodyPr/>
          <a:lstStyle/>
          <a:p>
            <a:pPr marL="0" indent="0" algn="r"/>
            <a:r>
              <a:rPr lang="ru-RU" sz="3200" dirty="0">
                <a:solidFill>
                  <a:schemeClr val="bg1"/>
                </a:solidFill>
              </a:rPr>
              <a:t>Быть всегда онлайн</a:t>
            </a:r>
            <a:r>
              <a:rPr lang="en-US" sz="3200" dirty="0">
                <a:solidFill>
                  <a:schemeClr val="bg1"/>
                </a:solidFill>
              </a:rPr>
              <a:t>?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981" y="2996952"/>
            <a:ext cx="8682038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Что </a:t>
            </a:r>
            <a:r>
              <a:rPr lang="ru-RU" sz="4400" dirty="0" smtClean="0">
                <a:solidFill>
                  <a:schemeClr val="bg1"/>
                </a:solidFill>
              </a:rPr>
              <a:t>такое</a:t>
            </a:r>
            <a:r>
              <a:rPr lang="en-US" sz="4400" dirty="0" smtClean="0">
                <a:solidFill>
                  <a:schemeClr val="bg1"/>
                </a:solidFill>
              </a:rPr>
              <a:t> </a:t>
            </a:r>
            <a:r>
              <a:rPr lang="ru-RU" sz="4400" dirty="0">
                <a:solidFill>
                  <a:schemeClr val="bg1"/>
                </a:solidFill>
              </a:rPr>
              <a:t>сегодня быть </a:t>
            </a:r>
            <a:r>
              <a:rPr lang="en-US" sz="4400" dirty="0">
                <a:solidFill>
                  <a:schemeClr val="bg1"/>
                </a:solidFill>
              </a:rPr>
              <a:t>online </a:t>
            </a:r>
            <a:r>
              <a:rPr lang="ru-RU" sz="4400" dirty="0">
                <a:solidFill>
                  <a:schemeClr val="bg1"/>
                </a:solidFill>
              </a:rPr>
              <a:t>для бизнес пользователя</a:t>
            </a:r>
            <a:r>
              <a:rPr lang="en-US" sz="4400" dirty="0" smtClean="0">
                <a:solidFill>
                  <a:schemeClr val="bg1"/>
                </a:solidFill>
              </a:rPr>
              <a:t>?</a:t>
            </a:r>
            <a:endParaRPr lang="en-US" sz="4400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2984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162" y="260648"/>
            <a:ext cx="8097838" cy="868362"/>
          </a:xfrm>
        </p:spPr>
        <p:txBody>
          <a:bodyPr/>
          <a:lstStyle/>
          <a:p>
            <a:pPr marL="0" indent="0" algn="r"/>
            <a:r>
              <a:rPr lang="ru-RU" sz="3200" dirty="0">
                <a:solidFill>
                  <a:schemeClr val="bg1"/>
                </a:solidFill>
              </a:rPr>
              <a:t>Быть всегда онлайн</a:t>
            </a:r>
            <a:r>
              <a:rPr lang="en-US" sz="3200" dirty="0">
                <a:solidFill>
                  <a:schemeClr val="bg1"/>
                </a:solidFill>
              </a:rPr>
              <a:t>?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981" y="2996952"/>
            <a:ext cx="8682038" cy="136815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4400" dirty="0">
                <a:solidFill>
                  <a:schemeClr val="bg1"/>
                </a:solidFill>
              </a:rPr>
              <a:t>Достаточно ли сейчас</a:t>
            </a:r>
            <a:r>
              <a:rPr lang="en-US" sz="4400" dirty="0">
                <a:solidFill>
                  <a:schemeClr val="bg1"/>
                </a:solidFill>
              </a:rPr>
              <a:t>,</a:t>
            </a:r>
            <a:r>
              <a:rPr lang="ru-RU" sz="4400" dirty="0">
                <a:solidFill>
                  <a:schemeClr val="bg1"/>
                </a:solidFill>
              </a:rPr>
              <a:t> просто читать свою почту</a:t>
            </a:r>
            <a:r>
              <a:rPr lang="en-US" sz="4400" dirty="0">
                <a:solidFill>
                  <a:schemeClr val="bg1"/>
                </a:solidFill>
              </a:rPr>
              <a:t>?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1673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162" y="260648"/>
            <a:ext cx="8097838" cy="868362"/>
          </a:xfrm>
        </p:spPr>
        <p:txBody>
          <a:bodyPr/>
          <a:lstStyle/>
          <a:p>
            <a:pPr marL="0" indent="0" algn="r"/>
            <a:r>
              <a:rPr lang="ru-RU" sz="3200" dirty="0">
                <a:solidFill>
                  <a:schemeClr val="bg1"/>
                </a:solidFill>
              </a:rPr>
              <a:t>Быть всегда онлайн</a:t>
            </a:r>
            <a:r>
              <a:rPr lang="en-US" sz="3200" dirty="0">
                <a:solidFill>
                  <a:schemeClr val="bg1"/>
                </a:solidFill>
              </a:rPr>
              <a:t>?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981" y="2996952"/>
            <a:ext cx="8682038" cy="136815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4400" dirty="0">
                <a:solidFill>
                  <a:schemeClr val="bg1"/>
                </a:solidFill>
              </a:rPr>
              <a:t>Как всегда получать актуальные версии своих документов</a:t>
            </a:r>
            <a:r>
              <a:rPr lang="en-US" sz="4400" dirty="0">
                <a:solidFill>
                  <a:schemeClr val="bg1"/>
                </a:solidFill>
              </a:rPr>
              <a:t>?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0460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162" y="260648"/>
            <a:ext cx="8097838" cy="868362"/>
          </a:xfrm>
        </p:spPr>
        <p:txBody>
          <a:bodyPr/>
          <a:lstStyle/>
          <a:p>
            <a:pPr marL="0" indent="0" algn="r"/>
            <a:r>
              <a:rPr lang="ru-RU" sz="3200" dirty="0">
                <a:solidFill>
                  <a:schemeClr val="bg1"/>
                </a:solidFill>
              </a:rPr>
              <a:t>Быть всегда онлайн</a:t>
            </a:r>
            <a:r>
              <a:rPr lang="en-US" sz="3200" dirty="0">
                <a:solidFill>
                  <a:schemeClr val="bg1"/>
                </a:solidFill>
              </a:rPr>
              <a:t>?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981" y="2996952"/>
            <a:ext cx="8682038" cy="136815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4400" dirty="0">
                <a:solidFill>
                  <a:schemeClr val="bg1"/>
                </a:solidFill>
              </a:rPr>
              <a:t>Что делать с </a:t>
            </a:r>
            <a:r>
              <a:rPr lang="en-US" sz="4400" dirty="0">
                <a:solidFill>
                  <a:schemeClr val="bg1"/>
                </a:solidFill>
              </a:rPr>
              <a:t>“</a:t>
            </a:r>
            <a:r>
              <a:rPr lang="ru-RU" sz="4400" dirty="0">
                <a:solidFill>
                  <a:schemeClr val="bg1"/>
                </a:solidFill>
              </a:rPr>
              <a:t>тяжелыми</a:t>
            </a:r>
            <a:r>
              <a:rPr lang="en-US" sz="4400" dirty="0">
                <a:solidFill>
                  <a:schemeClr val="bg1"/>
                </a:solidFill>
              </a:rPr>
              <a:t>”</a:t>
            </a:r>
            <a:r>
              <a:rPr lang="ru-RU" sz="4400" dirty="0">
                <a:solidFill>
                  <a:schemeClr val="bg1"/>
                </a:solidFill>
              </a:rPr>
              <a:t> приложениями</a:t>
            </a:r>
            <a:r>
              <a:rPr lang="en-US" sz="4400" dirty="0">
                <a:solidFill>
                  <a:schemeClr val="bg1"/>
                </a:solidFill>
              </a:rPr>
              <a:t>?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847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162" y="260648"/>
            <a:ext cx="8097838" cy="868362"/>
          </a:xfrm>
        </p:spPr>
        <p:txBody>
          <a:bodyPr/>
          <a:lstStyle/>
          <a:p>
            <a:pPr marL="0" indent="0" algn="r"/>
            <a:r>
              <a:rPr lang="ru-RU" sz="3200" dirty="0">
                <a:solidFill>
                  <a:schemeClr val="bg1"/>
                </a:solidFill>
              </a:rPr>
              <a:t>Быть всегда онлайн</a:t>
            </a:r>
            <a:r>
              <a:rPr lang="en-US" sz="3200" dirty="0">
                <a:solidFill>
                  <a:schemeClr val="bg1"/>
                </a:solidFill>
              </a:rPr>
              <a:t>?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981" y="2996952"/>
            <a:ext cx="8682038" cy="136815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4400" dirty="0">
                <a:solidFill>
                  <a:schemeClr val="bg1"/>
                </a:solidFill>
              </a:rPr>
              <a:t>Как обеспечить безопасность доступа и сохранность данных</a:t>
            </a:r>
            <a:r>
              <a:rPr lang="en-US" sz="4400" dirty="0">
                <a:solidFill>
                  <a:schemeClr val="bg1"/>
                </a:solidFill>
              </a:rPr>
              <a:t>?</a:t>
            </a:r>
            <a:endParaRPr lang="ru-RU" sz="4400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1274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162" y="260648"/>
            <a:ext cx="8097838" cy="868362"/>
          </a:xfrm>
        </p:spPr>
        <p:txBody>
          <a:bodyPr/>
          <a:lstStyle/>
          <a:p>
            <a:pPr marL="0" indent="0" algn="r"/>
            <a:r>
              <a:rPr lang="ru-RU" sz="3200" dirty="0">
                <a:solidFill>
                  <a:schemeClr val="bg1"/>
                </a:solidFill>
              </a:rPr>
              <a:t>Независимость = виртуализация?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981" y="2996952"/>
            <a:ext cx="8682038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Независимость в виртуализации или зависимость от виртуализации</a:t>
            </a:r>
            <a:r>
              <a:rPr lang="en-US" sz="4400" dirty="0">
                <a:solidFill>
                  <a:schemeClr val="bg1"/>
                </a:solidFill>
              </a:rPr>
              <a:t>?</a:t>
            </a:r>
            <a:endParaRPr lang="ru-RU" sz="4400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39508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80D7F7"/>
      </a:accent1>
      <a:accent2>
        <a:srgbClr val="00AEEF"/>
      </a:accent2>
      <a:accent3>
        <a:srgbClr val="FFFFFF"/>
      </a:accent3>
      <a:accent4>
        <a:srgbClr val="000000"/>
      </a:accent4>
      <a:accent5>
        <a:srgbClr val="C0E8FA"/>
      </a:accent5>
      <a:accent6>
        <a:srgbClr val="009DD9"/>
      </a:accent6>
      <a:hlink>
        <a:srgbClr val="717074"/>
      </a:hlink>
      <a:folHlink>
        <a:srgbClr val="D4D4D5"/>
      </a:folHlink>
    </a:clrScheme>
    <a:fontScheme name="Default Design">
      <a:majorFont>
        <a:latin typeface="Yota InterFace"/>
        <a:ea typeface=""/>
        <a:cs typeface=""/>
      </a:majorFont>
      <a:minorFont>
        <a:latin typeface="Yota InterFac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0D7F7"/>
        </a:accent1>
        <a:accent2>
          <a:srgbClr val="00AEEF"/>
        </a:accent2>
        <a:accent3>
          <a:srgbClr val="FFFFFF"/>
        </a:accent3>
        <a:accent4>
          <a:srgbClr val="000000"/>
        </a:accent4>
        <a:accent5>
          <a:srgbClr val="C0E8FA"/>
        </a:accent5>
        <a:accent6>
          <a:srgbClr val="009DD9"/>
        </a:accent6>
        <a:hlink>
          <a:srgbClr val="717074"/>
        </a:hlink>
        <a:folHlink>
          <a:srgbClr val="D4D4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4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E6B012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6AADE4"/>
      </a:folHlink>
    </a:clrScheme>
    <a:fontScheme name="3_Architecture">
      <a:majorFont>
        <a:latin typeface="Neo Sans Intel Medium"/>
        <a:ea typeface=""/>
        <a:cs typeface="Arial"/>
      </a:majorFont>
      <a:minorFont>
        <a:latin typeface="Neo Sans Inte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3065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Neo Sans Intel Medium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3065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Neo Sans Intel Medium" pitchFamily="34" charset="0"/>
          </a:defRPr>
        </a:defPPr>
      </a:lstStyle>
    </a:lnDef>
  </a:objectDefaults>
  <a:extraClrSchemeLst>
    <a:extraClrScheme>
      <a:clrScheme name="3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Intel iMac 003:Applications:Microsoft Office 2004:Templates:Presentations:Designs:Blank Presentation</Template>
  <TotalTime>52084</TotalTime>
  <Words>687</Words>
  <Application>Microsoft Office PowerPoint</Application>
  <PresentationFormat>Экран (4:3)</PresentationFormat>
  <Paragraphs>68</Paragraphs>
  <Slides>14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Default Design</vt:lpstr>
      <vt:lpstr>54_Architecture</vt:lpstr>
      <vt:lpstr>Презентация PowerPoint</vt:lpstr>
      <vt:lpstr>Наша миссия</vt:lpstr>
      <vt:lpstr>Вопросы</vt:lpstr>
      <vt:lpstr>Быть всегда онлайн?</vt:lpstr>
      <vt:lpstr>Быть всегда онлайн?</vt:lpstr>
      <vt:lpstr>Быть всегда онлайн?</vt:lpstr>
      <vt:lpstr>Быть всегда онлайн?</vt:lpstr>
      <vt:lpstr>Быть всегда онлайн?</vt:lpstr>
      <vt:lpstr>Независимость = виртуализация?</vt:lpstr>
      <vt:lpstr>Независимость = виртуализация?</vt:lpstr>
      <vt:lpstr>Независимость = виртуализация?</vt:lpstr>
      <vt:lpstr>Презентация PowerPoint</vt:lpstr>
      <vt:lpstr>Презентация PowerPoint</vt:lpstr>
      <vt:lpstr>Презентация PowerPoint</vt:lpstr>
    </vt:vector>
  </TitlesOfParts>
  <Company>Nigel Davies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OFedoseeva</dc:creator>
  <cp:lastModifiedBy>Stanislav Dobrochasov</cp:lastModifiedBy>
  <cp:revision>1088</cp:revision>
  <cp:lastPrinted>2008-08-29T16:01:50Z</cp:lastPrinted>
  <dcterms:modified xsi:type="dcterms:W3CDTF">2010-09-06T11:13:45Z</dcterms:modified>
</cp:coreProperties>
</file>